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League Gothic" charset="1" panose="00000500000000000000"/>
      <p:regular r:id="rId38"/>
    </p:embeddedFont>
    <p:embeddedFont>
      <p:font typeface="Amsterdam Four" charset="1" panose="02000500000000000000"/>
      <p:regular r:id="rId39"/>
    </p:embeddedFont>
    <p:embeddedFont>
      <p:font typeface="Times New Roman" charset="1" panose="02030502070405020303"/>
      <p:regular r:id="rId40"/>
    </p:embeddedFont>
    <p:embeddedFont>
      <p:font typeface="Yeseva One" charset="1" panose="00000500000000000000"/>
      <p:regular r:id="rId41"/>
    </p:embeddedFont>
    <p:embeddedFont>
      <p:font typeface="Times New Roman Bold" charset="1" panose="02030802070405020303"/>
      <p:regular r:id="rId42"/>
    </p:embeddedFont>
    <p:embeddedFont>
      <p:font typeface="Times New Roman Semi-Bold" charset="1" panose="02030702070405020303"/>
      <p:regular r:id="rId43"/>
    </p:embeddedFont>
    <p:embeddedFont>
      <p:font typeface="Bernoru" charset="1" panose="00000A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51.png" Type="http://schemas.openxmlformats.org/officeDocument/2006/relationships/image"/><Relationship Id="rId15" Target="../media/image52.svg" Type="http://schemas.openxmlformats.org/officeDocument/2006/relationships/image"/><Relationship Id="rId16" Target="../media/image53.png" Type="http://schemas.openxmlformats.org/officeDocument/2006/relationships/image"/><Relationship Id="rId17" Target="../media/image54.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4917956" y="5085847"/>
            <a:ext cx="3827651" cy="38276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14039" y="1672355"/>
            <a:ext cx="3389171" cy="33891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04805" y="4038431"/>
            <a:ext cx="2094831" cy="2094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784365" y="2991016"/>
            <a:ext cx="2094831" cy="20948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64606" y="2357985"/>
            <a:ext cx="6557775" cy="5436991"/>
          </a:xfrm>
          <a:custGeom>
            <a:avLst/>
            <a:gdLst/>
            <a:ahLst/>
            <a:cxnLst/>
            <a:rect r="r" b="b" t="t" l="l"/>
            <a:pathLst>
              <a:path h="5436991" w="6557775">
                <a:moveTo>
                  <a:pt x="0" y="0"/>
                </a:moveTo>
                <a:lnTo>
                  <a:pt x="6557775" y="0"/>
                </a:lnTo>
                <a:lnTo>
                  <a:pt x="6557775" y="5436991"/>
                </a:lnTo>
                <a:lnTo>
                  <a:pt x="0" y="54369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557510" y="-889891"/>
            <a:ext cx="19403020" cy="1779782"/>
            <a:chOff x="0" y="0"/>
            <a:chExt cx="5110260" cy="468749"/>
          </a:xfrm>
        </p:grpSpPr>
        <p:sp>
          <p:nvSpPr>
            <p:cNvPr name="Freeform 16" id="16"/>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17" id="17"/>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57510" y="9397109"/>
            <a:ext cx="19403020" cy="1779782"/>
            <a:chOff x="0" y="0"/>
            <a:chExt cx="5110260" cy="468749"/>
          </a:xfrm>
        </p:grpSpPr>
        <p:sp>
          <p:nvSpPr>
            <p:cNvPr name="Freeform 19" id="19"/>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20" id="20"/>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1627902">
            <a:off x="6335051" y="2326537"/>
            <a:ext cx="2254244" cy="971374"/>
          </a:xfrm>
          <a:custGeom>
            <a:avLst/>
            <a:gdLst/>
            <a:ahLst/>
            <a:cxnLst/>
            <a:rect r="r" b="b" t="t" l="l"/>
            <a:pathLst>
              <a:path h="971374" w="2254244">
                <a:moveTo>
                  <a:pt x="0" y="0"/>
                </a:moveTo>
                <a:lnTo>
                  <a:pt x="2254244" y="0"/>
                </a:lnTo>
                <a:lnTo>
                  <a:pt x="2254244"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true" rot="1627902">
            <a:off x="747928" y="7642829"/>
            <a:ext cx="2254244" cy="971374"/>
          </a:xfrm>
          <a:custGeom>
            <a:avLst/>
            <a:gdLst/>
            <a:ahLst/>
            <a:cxnLst/>
            <a:rect r="r" b="b" t="t" l="l"/>
            <a:pathLst>
              <a:path h="971374" w="2254244">
                <a:moveTo>
                  <a:pt x="0" y="971374"/>
                </a:moveTo>
                <a:lnTo>
                  <a:pt x="2254244" y="971374"/>
                </a:lnTo>
                <a:lnTo>
                  <a:pt x="2254244" y="0"/>
                </a:lnTo>
                <a:lnTo>
                  <a:pt x="0" y="0"/>
                </a:lnTo>
                <a:lnTo>
                  <a:pt x="0" y="97137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824566" y="6133262"/>
            <a:ext cx="632667" cy="675664"/>
          </a:xfrm>
          <a:custGeom>
            <a:avLst/>
            <a:gdLst/>
            <a:ahLst/>
            <a:cxnLst/>
            <a:rect r="r" b="b" t="t" l="l"/>
            <a:pathLst>
              <a:path h="675664" w="632667">
                <a:moveTo>
                  <a:pt x="0" y="0"/>
                </a:moveTo>
                <a:lnTo>
                  <a:pt x="632667" y="0"/>
                </a:lnTo>
                <a:lnTo>
                  <a:pt x="632667" y="675664"/>
                </a:lnTo>
                <a:lnTo>
                  <a:pt x="0" y="6756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8122381" y="1272305"/>
            <a:ext cx="9524165" cy="3590944"/>
          </a:xfrm>
          <a:prstGeom prst="rect">
            <a:avLst/>
          </a:prstGeom>
        </p:spPr>
        <p:txBody>
          <a:bodyPr anchor="t" rtlCol="false" tIns="0" lIns="0" bIns="0" rIns="0">
            <a:spAutoFit/>
          </a:bodyPr>
          <a:lstStyle/>
          <a:p>
            <a:pPr algn="r">
              <a:lnSpc>
                <a:spcPts val="29398"/>
              </a:lnSpc>
              <a:spcBef>
                <a:spcPct val="0"/>
              </a:spcBef>
            </a:pPr>
            <a:r>
              <a:rPr lang="en-US" sz="20999">
                <a:solidFill>
                  <a:srgbClr val="8F6234"/>
                </a:solidFill>
                <a:latin typeface="League Gothic"/>
                <a:ea typeface="League Gothic"/>
                <a:cs typeface="League Gothic"/>
                <a:sym typeface="League Gothic"/>
              </a:rPr>
              <a:t>OFFCAMPUS</a:t>
            </a:r>
          </a:p>
        </p:txBody>
      </p:sp>
      <p:sp>
        <p:nvSpPr>
          <p:cNvPr name="TextBox 25" id="25"/>
          <p:cNvSpPr txBox="true"/>
          <p:nvPr/>
        </p:nvSpPr>
        <p:spPr>
          <a:xfrm rot="0">
            <a:off x="9916148" y="4439374"/>
            <a:ext cx="6927756" cy="2031721"/>
          </a:xfrm>
          <a:prstGeom prst="rect">
            <a:avLst/>
          </a:prstGeom>
        </p:spPr>
        <p:txBody>
          <a:bodyPr anchor="t" rtlCol="false" tIns="0" lIns="0" bIns="0" rIns="0">
            <a:spAutoFit/>
          </a:bodyPr>
          <a:lstStyle/>
          <a:p>
            <a:pPr algn="r">
              <a:lnSpc>
                <a:spcPts val="16676"/>
              </a:lnSpc>
              <a:spcBef>
                <a:spcPct val="0"/>
              </a:spcBef>
            </a:pPr>
            <a:r>
              <a:rPr lang="en-US" sz="11911">
                <a:solidFill>
                  <a:srgbClr val="1E302C"/>
                </a:solidFill>
                <a:latin typeface="Amsterdam Four"/>
                <a:ea typeface="Amsterdam Four"/>
                <a:cs typeface="Amsterdam Four"/>
                <a:sym typeface="Amsterdam Four"/>
              </a:rPr>
              <a:t>Job portal</a:t>
            </a:r>
          </a:p>
        </p:txBody>
      </p:sp>
      <p:sp>
        <p:nvSpPr>
          <p:cNvPr name="TextBox 26" id="26"/>
          <p:cNvSpPr txBox="true"/>
          <p:nvPr/>
        </p:nvSpPr>
        <p:spPr>
          <a:xfrm rot="0">
            <a:off x="9532421" y="7667945"/>
            <a:ext cx="7695211" cy="854709"/>
          </a:xfrm>
          <a:prstGeom prst="rect">
            <a:avLst/>
          </a:prstGeom>
        </p:spPr>
        <p:txBody>
          <a:bodyPr anchor="t" rtlCol="false" tIns="0" lIns="0" bIns="0" rIns="0">
            <a:spAutoFit/>
          </a:bodyPr>
          <a:lstStyle/>
          <a:p>
            <a:pPr algn="r">
              <a:lnSpc>
                <a:spcPts val="2240"/>
              </a:lnSpc>
              <a:spcBef>
                <a:spcPct val="0"/>
              </a:spcBef>
            </a:pPr>
            <a:r>
              <a:rPr lang="en-US" sz="1600">
                <a:solidFill>
                  <a:srgbClr val="1E302C"/>
                </a:solidFill>
                <a:latin typeface="Times New Roman"/>
                <a:ea typeface="Times New Roman"/>
                <a:cs typeface="Times New Roman"/>
                <a:sym typeface="Times New Roman"/>
              </a:rPr>
              <a:t>Take the first step toward your dream career. Join us today to discover opportunities that align with your goals and aspirations. Find the perfect job that empowers and benefits you. Your future starts here—take action now!</a:t>
            </a:r>
          </a:p>
        </p:txBody>
      </p:sp>
      <p:sp>
        <p:nvSpPr>
          <p:cNvPr name="Freeform 27" id="27"/>
          <p:cNvSpPr/>
          <p:nvPr/>
        </p:nvSpPr>
        <p:spPr>
          <a:xfrm flipH="true" flipV="false" rot="0">
            <a:off x="8872295" y="5620762"/>
            <a:ext cx="1320252" cy="1409978"/>
          </a:xfrm>
          <a:custGeom>
            <a:avLst/>
            <a:gdLst/>
            <a:ahLst/>
            <a:cxnLst/>
            <a:rect r="r" b="b" t="t" l="l"/>
            <a:pathLst>
              <a:path h="1409978" w="1320252">
                <a:moveTo>
                  <a:pt x="1320252" y="0"/>
                </a:moveTo>
                <a:lnTo>
                  <a:pt x="0" y="0"/>
                </a:lnTo>
                <a:lnTo>
                  <a:pt x="0" y="1409978"/>
                </a:lnTo>
                <a:lnTo>
                  <a:pt x="1320252" y="1409978"/>
                </a:lnTo>
                <a:lnTo>
                  <a:pt x="132025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0">
            <a:off x="645611" y="4146890"/>
            <a:ext cx="5771869" cy="4240267"/>
          </a:xfrm>
          <a:custGeom>
            <a:avLst/>
            <a:gdLst/>
            <a:ahLst/>
            <a:cxnLst/>
            <a:rect r="r" b="b" t="t" l="l"/>
            <a:pathLst>
              <a:path h="4240267" w="5771869">
                <a:moveTo>
                  <a:pt x="0" y="0"/>
                </a:moveTo>
                <a:lnTo>
                  <a:pt x="5771869" y="0"/>
                </a:lnTo>
                <a:lnTo>
                  <a:pt x="5771869" y="4240267"/>
                </a:lnTo>
                <a:lnTo>
                  <a:pt x="0" y="4240267"/>
                </a:lnTo>
                <a:lnTo>
                  <a:pt x="0" y="0"/>
                </a:lnTo>
                <a:close/>
              </a:path>
            </a:pathLst>
          </a:custGeom>
          <a:blipFill>
            <a:blip r:embed="rId2"/>
            <a:stretch>
              <a:fillRect l="0" t="0" r="0" b="0"/>
            </a:stretch>
          </a:blipFill>
        </p:spPr>
      </p:sp>
      <p:sp>
        <p:nvSpPr>
          <p:cNvPr name="Freeform 3" id="3"/>
          <p:cNvSpPr/>
          <p:nvPr/>
        </p:nvSpPr>
        <p:spPr>
          <a:xfrm flipH="false" flipV="false" rot="0">
            <a:off x="11896913" y="3570144"/>
            <a:ext cx="5719083" cy="4979301"/>
          </a:xfrm>
          <a:custGeom>
            <a:avLst/>
            <a:gdLst/>
            <a:ahLst/>
            <a:cxnLst/>
            <a:rect r="r" b="b" t="t" l="l"/>
            <a:pathLst>
              <a:path h="4979301" w="5719083">
                <a:moveTo>
                  <a:pt x="0" y="0"/>
                </a:moveTo>
                <a:lnTo>
                  <a:pt x="5719083" y="0"/>
                </a:lnTo>
                <a:lnTo>
                  <a:pt x="5719083" y="4979301"/>
                </a:lnTo>
                <a:lnTo>
                  <a:pt x="0" y="4979301"/>
                </a:lnTo>
                <a:lnTo>
                  <a:pt x="0" y="0"/>
                </a:lnTo>
                <a:close/>
              </a:path>
            </a:pathLst>
          </a:custGeom>
          <a:blipFill>
            <a:blip r:embed="rId3"/>
            <a:stretch>
              <a:fillRect l="0" t="0" r="0" b="0"/>
            </a:stretch>
          </a:blipFill>
        </p:spPr>
      </p:sp>
      <p:grpSp>
        <p:nvGrpSpPr>
          <p:cNvPr name="Group 4" id="4"/>
          <p:cNvGrpSpPr/>
          <p:nvPr/>
        </p:nvGrpSpPr>
        <p:grpSpPr>
          <a:xfrm rot="0">
            <a:off x="-557510" y="9053545"/>
            <a:ext cx="19403020" cy="2466909"/>
            <a:chOff x="0" y="0"/>
            <a:chExt cx="5110260" cy="649721"/>
          </a:xfrm>
        </p:grpSpPr>
        <p:sp>
          <p:nvSpPr>
            <p:cNvPr name="Freeform 5" id="5"/>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6" id="6"/>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9281937"/>
            <a:ext cx="2502845" cy="384215"/>
            <a:chOff x="0" y="0"/>
            <a:chExt cx="2647365" cy="406400"/>
          </a:xfrm>
        </p:grpSpPr>
        <p:sp>
          <p:nvSpPr>
            <p:cNvPr name="Freeform 8" id="8"/>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9" id="9"/>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756455" y="9281937"/>
            <a:ext cx="2502845" cy="384215"/>
            <a:chOff x="0" y="0"/>
            <a:chExt cx="2647365" cy="406400"/>
          </a:xfrm>
        </p:grpSpPr>
        <p:sp>
          <p:nvSpPr>
            <p:cNvPr name="Freeform 11" id="11"/>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2" id="12"/>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sp>
        <p:nvSpPr>
          <p:cNvPr name="TextBox 14" id="14"/>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5" id="15"/>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05 of 22</a:t>
            </a:r>
          </a:p>
        </p:txBody>
      </p:sp>
      <p:sp>
        <p:nvSpPr>
          <p:cNvPr name="TextBox 16" id="16"/>
          <p:cNvSpPr txBox="true"/>
          <p:nvPr/>
        </p:nvSpPr>
        <p:spPr>
          <a:xfrm rot="0">
            <a:off x="842375" y="-123825"/>
            <a:ext cx="16230600" cy="2066925"/>
          </a:xfrm>
          <a:prstGeom prst="rect">
            <a:avLst/>
          </a:prstGeom>
        </p:spPr>
        <p:txBody>
          <a:bodyPr anchor="t" rtlCol="false" tIns="0" lIns="0" bIns="0" rIns="0">
            <a:spAutoFit/>
          </a:bodyPr>
          <a:lstStyle/>
          <a:p>
            <a:pPr algn="ctr">
              <a:lnSpc>
                <a:spcPts val="16800"/>
              </a:lnSpc>
              <a:spcBef>
                <a:spcPct val="0"/>
              </a:spcBef>
            </a:pPr>
            <a:r>
              <a:rPr lang="en-US" sz="12000">
                <a:solidFill>
                  <a:srgbClr val="8F6234"/>
                </a:solidFill>
                <a:latin typeface="League Gothic"/>
                <a:ea typeface="League Gothic"/>
                <a:cs typeface="League Gothic"/>
                <a:sym typeface="League Gothic"/>
              </a:rPr>
              <a:t>AI CHATBOT - GIMIY!</a:t>
            </a:r>
          </a:p>
        </p:txBody>
      </p:sp>
      <p:grpSp>
        <p:nvGrpSpPr>
          <p:cNvPr name="Group 17" id="17"/>
          <p:cNvGrpSpPr/>
          <p:nvPr/>
        </p:nvGrpSpPr>
        <p:grpSpPr>
          <a:xfrm rot="0">
            <a:off x="6417480" y="2433207"/>
            <a:ext cx="4762460" cy="1514665"/>
            <a:chOff x="0" y="0"/>
            <a:chExt cx="1254310" cy="398924"/>
          </a:xfrm>
        </p:grpSpPr>
        <p:sp>
          <p:nvSpPr>
            <p:cNvPr name="Freeform 18" id="18"/>
            <p:cNvSpPr/>
            <p:nvPr/>
          </p:nvSpPr>
          <p:spPr>
            <a:xfrm flipH="false" flipV="false" rot="0">
              <a:off x="0" y="0"/>
              <a:ext cx="1254310" cy="398924"/>
            </a:xfrm>
            <a:custGeom>
              <a:avLst/>
              <a:gdLst/>
              <a:ahLst/>
              <a:cxnLst/>
              <a:rect r="r" b="b" t="t" l="l"/>
              <a:pathLst>
                <a:path h="398924" w="1254310">
                  <a:moveTo>
                    <a:pt x="82906" y="0"/>
                  </a:moveTo>
                  <a:lnTo>
                    <a:pt x="1171404" y="0"/>
                  </a:lnTo>
                  <a:cubicBezTo>
                    <a:pt x="1193392" y="0"/>
                    <a:pt x="1214480" y="8735"/>
                    <a:pt x="1230028" y="24283"/>
                  </a:cubicBezTo>
                  <a:cubicBezTo>
                    <a:pt x="1245576" y="39831"/>
                    <a:pt x="1254310" y="60918"/>
                    <a:pt x="1254310" y="82906"/>
                  </a:cubicBezTo>
                  <a:lnTo>
                    <a:pt x="1254310" y="316018"/>
                  </a:lnTo>
                  <a:cubicBezTo>
                    <a:pt x="1254310" y="338006"/>
                    <a:pt x="1245576" y="359093"/>
                    <a:pt x="1230028" y="374641"/>
                  </a:cubicBezTo>
                  <a:cubicBezTo>
                    <a:pt x="1214480" y="390189"/>
                    <a:pt x="1193392" y="398924"/>
                    <a:pt x="1171404" y="398924"/>
                  </a:cubicBezTo>
                  <a:lnTo>
                    <a:pt x="82906" y="398924"/>
                  </a:lnTo>
                  <a:cubicBezTo>
                    <a:pt x="60918" y="398924"/>
                    <a:pt x="39831" y="390189"/>
                    <a:pt x="24283" y="374641"/>
                  </a:cubicBezTo>
                  <a:cubicBezTo>
                    <a:pt x="8735" y="359093"/>
                    <a:pt x="0" y="338006"/>
                    <a:pt x="0" y="316018"/>
                  </a:cubicBezTo>
                  <a:lnTo>
                    <a:pt x="0" y="82906"/>
                  </a:lnTo>
                  <a:cubicBezTo>
                    <a:pt x="0" y="60918"/>
                    <a:pt x="8735" y="39831"/>
                    <a:pt x="24283" y="24283"/>
                  </a:cubicBezTo>
                  <a:cubicBezTo>
                    <a:pt x="39831" y="8735"/>
                    <a:pt x="60918" y="0"/>
                    <a:pt x="82906" y="0"/>
                  </a:cubicBezTo>
                  <a:close/>
                </a:path>
              </a:pathLst>
            </a:custGeom>
            <a:solidFill>
              <a:srgbClr val="FFEFD4"/>
            </a:solidFill>
          </p:spPr>
        </p:sp>
        <p:sp>
          <p:nvSpPr>
            <p:cNvPr name="TextBox 19" id="19"/>
            <p:cNvSpPr txBox="true"/>
            <p:nvPr/>
          </p:nvSpPr>
          <p:spPr>
            <a:xfrm>
              <a:off x="0" y="-152400"/>
              <a:ext cx="1254310" cy="551324"/>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Interact with our chatbot GIMIY!</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281937"/>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756455" y="9281937"/>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sp>
        <p:nvSpPr>
          <p:cNvPr name="Freeform 12" id="12"/>
          <p:cNvSpPr/>
          <p:nvPr/>
        </p:nvSpPr>
        <p:spPr>
          <a:xfrm flipH="false" flipV="false" rot="0">
            <a:off x="549672" y="1943100"/>
            <a:ext cx="14393108" cy="6872709"/>
          </a:xfrm>
          <a:custGeom>
            <a:avLst/>
            <a:gdLst/>
            <a:ahLst/>
            <a:cxnLst/>
            <a:rect r="r" b="b" t="t" l="l"/>
            <a:pathLst>
              <a:path h="6872709" w="14393108">
                <a:moveTo>
                  <a:pt x="0" y="0"/>
                </a:moveTo>
                <a:lnTo>
                  <a:pt x="14393108" y="0"/>
                </a:lnTo>
                <a:lnTo>
                  <a:pt x="14393108" y="6872709"/>
                </a:lnTo>
                <a:lnTo>
                  <a:pt x="0" y="6872709"/>
                </a:lnTo>
                <a:lnTo>
                  <a:pt x="0" y="0"/>
                </a:lnTo>
                <a:close/>
              </a:path>
            </a:pathLst>
          </a:custGeom>
          <a:blipFill>
            <a:blip r:embed="rId2"/>
            <a:stretch>
              <a:fillRect l="0" t="0" r="0" b="0"/>
            </a:stretch>
          </a:blipFill>
        </p:spPr>
      </p:sp>
      <p:sp>
        <p:nvSpPr>
          <p:cNvPr name="TextBox 13" id="13"/>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4" id="14"/>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06 of 22</a:t>
            </a:r>
          </a:p>
        </p:txBody>
      </p:sp>
      <p:sp>
        <p:nvSpPr>
          <p:cNvPr name="TextBox 15" id="15"/>
          <p:cNvSpPr txBox="true"/>
          <p:nvPr/>
        </p:nvSpPr>
        <p:spPr>
          <a:xfrm rot="0">
            <a:off x="842375" y="-123825"/>
            <a:ext cx="16230600" cy="2066925"/>
          </a:xfrm>
          <a:prstGeom prst="rect">
            <a:avLst/>
          </a:prstGeom>
        </p:spPr>
        <p:txBody>
          <a:bodyPr anchor="t" rtlCol="false" tIns="0" lIns="0" bIns="0" rIns="0">
            <a:spAutoFit/>
          </a:bodyPr>
          <a:lstStyle/>
          <a:p>
            <a:pPr algn="ctr">
              <a:lnSpc>
                <a:spcPts val="16800"/>
              </a:lnSpc>
              <a:spcBef>
                <a:spcPct val="0"/>
              </a:spcBef>
            </a:pPr>
            <a:r>
              <a:rPr lang="en-US" sz="12000">
                <a:solidFill>
                  <a:srgbClr val="8F6234"/>
                </a:solidFill>
                <a:latin typeface="League Gothic"/>
                <a:ea typeface="League Gothic"/>
                <a:cs typeface="League Gothic"/>
                <a:sym typeface="League Gothic"/>
              </a:rPr>
              <a:t>REGISTRATION PAGE</a:t>
            </a:r>
          </a:p>
        </p:txBody>
      </p:sp>
      <p:grpSp>
        <p:nvGrpSpPr>
          <p:cNvPr name="Group 16" id="16"/>
          <p:cNvGrpSpPr/>
          <p:nvPr/>
        </p:nvGrpSpPr>
        <p:grpSpPr>
          <a:xfrm rot="0">
            <a:off x="15205923" y="3795726"/>
            <a:ext cx="2808073" cy="3633586"/>
            <a:chOff x="0" y="0"/>
            <a:chExt cx="739575" cy="956994"/>
          </a:xfrm>
        </p:grpSpPr>
        <p:sp>
          <p:nvSpPr>
            <p:cNvPr name="Freeform 17" id="17"/>
            <p:cNvSpPr/>
            <p:nvPr/>
          </p:nvSpPr>
          <p:spPr>
            <a:xfrm flipH="false" flipV="false" rot="0">
              <a:off x="0" y="0"/>
              <a:ext cx="739575" cy="956994"/>
            </a:xfrm>
            <a:custGeom>
              <a:avLst/>
              <a:gdLst/>
              <a:ahLst/>
              <a:cxnLst/>
              <a:rect r="r" b="b" t="t" l="l"/>
              <a:pathLst>
                <a:path h="956994" w="739575">
                  <a:moveTo>
                    <a:pt x="140608" y="0"/>
                  </a:moveTo>
                  <a:lnTo>
                    <a:pt x="598967" y="0"/>
                  </a:lnTo>
                  <a:cubicBezTo>
                    <a:pt x="676622" y="0"/>
                    <a:pt x="739575" y="62952"/>
                    <a:pt x="739575" y="140608"/>
                  </a:cubicBezTo>
                  <a:lnTo>
                    <a:pt x="739575" y="816386"/>
                  </a:lnTo>
                  <a:cubicBezTo>
                    <a:pt x="739575" y="853677"/>
                    <a:pt x="724761" y="889441"/>
                    <a:pt x="698392" y="915811"/>
                  </a:cubicBezTo>
                  <a:cubicBezTo>
                    <a:pt x="672022" y="942180"/>
                    <a:pt x="636258" y="956994"/>
                    <a:pt x="598967" y="956994"/>
                  </a:cubicBezTo>
                  <a:lnTo>
                    <a:pt x="140608" y="956994"/>
                  </a:lnTo>
                  <a:cubicBezTo>
                    <a:pt x="103317" y="956994"/>
                    <a:pt x="67552" y="942180"/>
                    <a:pt x="41183" y="915811"/>
                  </a:cubicBezTo>
                  <a:cubicBezTo>
                    <a:pt x="14814" y="889441"/>
                    <a:pt x="0" y="853677"/>
                    <a:pt x="0" y="816386"/>
                  </a:cubicBezTo>
                  <a:lnTo>
                    <a:pt x="0" y="140608"/>
                  </a:lnTo>
                  <a:cubicBezTo>
                    <a:pt x="0" y="103317"/>
                    <a:pt x="14814" y="67552"/>
                    <a:pt x="41183" y="41183"/>
                  </a:cubicBezTo>
                  <a:cubicBezTo>
                    <a:pt x="67552" y="14814"/>
                    <a:pt x="103317" y="0"/>
                    <a:pt x="140608" y="0"/>
                  </a:cubicBezTo>
                  <a:close/>
                </a:path>
              </a:pathLst>
            </a:custGeom>
            <a:solidFill>
              <a:srgbClr val="FFEFD4"/>
            </a:solidFill>
          </p:spPr>
        </p:sp>
        <p:sp>
          <p:nvSpPr>
            <p:cNvPr name="TextBox 18" id="18"/>
            <p:cNvSpPr txBox="true"/>
            <p:nvPr/>
          </p:nvSpPr>
          <p:spPr>
            <a:xfrm>
              <a:off x="0" y="-152400"/>
              <a:ext cx="739575" cy="1109394"/>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Fill your details and sign up on Offcampus!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281937"/>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756455" y="9281937"/>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sp>
        <p:nvSpPr>
          <p:cNvPr name="Freeform 12" id="12"/>
          <p:cNvSpPr/>
          <p:nvPr/>
        </p:nvSpPr>
        <p:spPr>
          <a:xfrm flipH="false" flipV="false" rot="0">
            <a:off x="543743" y="2100686"/>
            <a:ext cx="13881137" cy="6576189"/>
          </a:xfrm>
          <a:custGeom>
            <a:avLst/>
            <a:gdLst/>
            <a:ahLst/>
            <a:cxnLst/>
            <a:rect r="r" b="b" t="t" l="l"/>
            <a:pathLst>
              <a:path h="6576189" w="13881137">
                <a:moveTo>
                  <a:pt x="0" y="0"/>
                </a:moveTo>
                <a:lnTo>
                  <a:pt x="13881138" y="0"/>
                </a:lnTo>
                <a:lnTo>
                  <a:pt x="13881138" y="6576189"/>
                </a:lnTo>
                <a:lnTo>
                  <a:pt x="0" y="6576189"/>
                </a:lnTo>
                <a:lnTo>
                  <a:pt x="0" y="0"/>
                </a:lnTo>
                <a:close/>
              </a:path>
            </a:pathLst>
          </a:custGeom>
          <a:blipFill>
            <a:blip r:embed="rId2"/>
            <a:stretch>
              <a:fillRect l="0" t="0" r="0" b="0"/>
            </a:stretch>
          </a:blipFill>
        </p:spPr>
      </p:sp>
      <p:sp>
        <p:nvSpPr>
          <p:cNvPr name="TextBox 13" id="13"/>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4" id="14"/>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07 of 22</a:t>
            </a:r>
          </a:p>
        </p:txBody>
      </p:sp>
      <p:sp>
        <p:nvSpPr>
          <p:cNvPr name="TextBox 15" id="15"/>
          <p:cNvSpPr txBox="true"/>
          <p:nvPr/>
        </p:nvSpPr>
        <p:spPr>
          <a:xfrm rot="0">
            <a:off x="924082" y="-295275"/>
            <a:ext cx="16335218" cy="2620943"/>
          </a:xfrm>
          <a:prstGeom prst="rect">
            <a:avLst/>
          </a:prstGeom>
        </p:spPr>
        <p:txBody>
          <a:bodyPr anchor="t" rtlCol="false" tIns="0" lIns="0" bIns="0" rIns="0">
            <a:spAutoFit/>
          </a:bodyPr>
          <a:lstStyle/>
          <a:p>
            <a:pPr algn="ctr">
              <a:lnSpc>
                <a:spcPts val="21438"/>
              </a:lnSpc>
              <a:spcBef>
                <a:spcPct val="0"/>
              </a:spcBef>
            </a:pPr>
            <a:r>
              <a:rPr lang="en-US" sz="15313">
                <a:solidFill>
                  <a:srgbClr val="8F6234"/>
                </a:solidFill>
                <a:latin typeface="League Gothic"/>
                <a:ea typeface="League Gothic"/>
                <a:cs typeface="League Gothic"/>
                <a:sym typeface="League Gothic"/>
              </a:rPr>
              <a:t>LOGIN PAGE</a:t>
            </a:r>
          </a:p>
        </p:txBody>
      </p:sp>
      <p:grpSp>
        <p:nvGrpSpPr>
          <p:cNvPr name="Group 16" id="16"/>
          <p:cNvGrpSpPr/>
          <p:nvPr/>
        </p:nvGrpSpPr>
        <p:grpSpPr>
          <a:xfrm rot="0">
            <a:off x="14942780" y="3571988"/>
            <a:ext cx="2808073" cy="3633586"/>
            <a:chOff x="0" y="0"/>
            <a:chExt cx="739575" cy="956994"/>
          </a:xfrm>
        </p:grpSpPr>
        <p:sp>
          <p:nvSpPr>
            <p:cNvPr name="Freeform 17" id="17"/>
            <p:cNvSpPr/>
            <p:nvPr/>
          </p:nvSpPr>
          <p:spPr>
            <a:xfrm flipH="false" flipV="false" rot="0">
              <a:off x="0" y="0"/>
              <a:ext cx="739575" cy="956994"/>
            </a:xfrm>
            <a:custGeom>
              <a:avLst/>
              <a:gdLst/>
              <a:ahLst/>
              <a:cxnLst/>
              <a:rect r="r" b="b" t="t" l="l"/>
              <a:pathLst>
                <a:path h="956994" w="739575">
                  <a:moveTo>
                    <a:pt x="140608" y="0"/>
                  </a:moveTo>
                  <a:lnTo>
                    <a:pt x="598967" y="0"/>
                  </a:lnTo>
                  <a:cubicBezTo>
                    <a:pt x="676622" y="0"/>
                    <a:pt x="739575" y="62952"/>
                    <a:pt x="739575" y="140608"/>
                  </a:cubicBezTo>
                  <a:lnTo>
                    <a:pt x="739575" y="816386"/>
                  </a:lnTo>
                  <a:cubicBezTo>
                    <a:pt x="739575" y="853677"/>
                    <a:pt x="724761" y="889441"/>
                    <a:pt x="698392" y="915811"/>
                  </a:cubicBezTo>
                  <a:cubicBezTo>
                    <a:pt x="672022" y="942180"/>
                    <a:pt x="636258" y="956994"/>
                    <a:pt x="598967" y="956994"/>
                  </a:cubicBezTo>
                  <a:lnTo>
                    <a:pt x="140608" y="956994"/>
                  </a:lnTo>
                  <a:cubicBezTo>
                    <a:pt x="103317" y="956994"/>
                    <a:pt x="67552" y="942180"/>
                    <a:pt x="41183" y="915811"/>
                  </a:cubicBezTo>
                  <a:cubicBezTo>
                    <a:pt x="14814" y="889441"/>
                    <a:pt x="0" y="853677"/>
                    <a:pt x="0" y="816386"/>
                  </a:cubicBezTo>
                  <a:lnTo>
                    <a:pt x="0" y="140608"/>
                  </a:lnTo>
                  <a:cubicBezTo>
                    <a:pt x="0" y="103317"/>
                    <a:pt x="14814" y="67552"/>
                    <a:pt x="41183" y="41183"/>
                  </a:cubicBezTo>
                  <a:cubicBezTo>
                    <a:pt x="67552" y="14814"/>
                    <a:pt x="103317" y="0"/>
                    <a:pt x="140608" y="0"/>
                  </a:cubicBezTo>
                  <a:close/>
                </a:path>
              </a:pathLst>
            </a:custGeom>
            <a:solidFill>
              <a:srgbClr val="FFEFD4"/>
            </a:solidFill>
          </p:spPr>
        </p:sp>
        <p:sp>
          <p:nvSpPr>
            <p:cNvPr name="TextBox 18" id="18"/>
            <p:cNvSpPr txBox="true"/>
            <p:nvPr/>
          </p:nvSpPr>
          <p:spPr>
            <a:xfrm>
              <a:off x="0" y="-152400"/>
              <a:ext cx="739575" cy="1109394"/>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Login as Student or Recruiter</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988600" y="8581276"/>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3670664" y="9282112"/>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836245" y="9082646"/>
            <a:ext cx="2502845" cy="384215"/>
            <a:chOff x="0" y="0"/>
            <a:chExt cx="2647365" cy="406400"/>
          </a:xfrm>
        </p:grpSpPr>
        <p:sp>
          <p:nvSpPr>
            <p:cNvPr name="Freeform 7" id="7"/>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8" id="8"/>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563999" y="9082646"/>
            <a:ext cx="2502845" cy="384215"/>
            <a:chOff x="0" y="0"/>
            <a:chExt cx="2647365" cy="406400"/>
          </a:xfrm>
        </p:grpSpPr>
        <p:sp>
          <p:nvSpPr>
            <p:cNvPr name="Freeform 10" id="10"/>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1" id="11"/>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77541" y="2002211"/>
            <a:ext cx="12552682" cy="6009596"/>
          </a:xfrm>
          <a:custGeom>
            <a:avLst/>
            <a:gdLst/>
            <a:ahLst/>
            <a:cxnLst/>
            <a:rect r="r" b="b" t="t" l="l"/>
            <a:pathLst>
              <a:path h="6009596" w="12552682">
                <a:moveTo>
                  <a:pt x="0" y="0"/>
                </a:moveTo>
                <a:lnTo>
                  <a:pt x="12552681" y="0"/>
                </a:lnTo>
                <a:lnTo>
                  <a:pt x="12552681" y="6009596"/>
                </a:lnTo>
                <a:lnTo>
                  <a:pt x="0" y="6009596"/>
                </a:lnTo>
                <a:lnTo>
                  <a:pt x="0" y="0"/>
                </a:lnTo>
                <a:close/>
              </a:path>
            </a:pathLst>
          </a:custGeom>
          <a:blipFill>
            <a:blip r:embed="rId2"/>
            <a:stretch>
              <a:fillRect l="0" t="0" r="0" b="0"/>
            </a:stretch>
          </a:blipFill>
        </p:spPr>
      </p:sp>
      <p:sp>
        <p:nvSpPr>
          <p:cNvPr name="TextBox 13" id="13"/>
          <p:cNvSpPr txBox="true"/>
          <p:nvPr/>
        </p:nvSpPr>
        <p:spPr>
          <a:xfrm rot="0">
            <a:off x="545301" y="-64714"/>
            <a:ext cx="16335218" cy="2066925"/>
          </a:xfrm>
          <a:prstGeom prst="rect">
            <a:avLst/>
          </a:prstGeom>
        </p:spPr>
        <p:txBody>
          <a:bodyPr anchor="t" rtlCol="false" tIns="0" lIns="0" bIns="0" rIns="0">
            <a:spAutoFit/>
          </a:bodyPr>
          <a:lstStyle/>
          <a:p>
            <a:pPr algn="ctr">
              <a:lnSpc>
                <a:spcPts val="16800"/>
              </a:lnSpc>
              <a:spcBef>
                <a:spcPct val="0"/>
              </a:spcBef>
            </a:pPr>
            <a:r>
              <a:rPr lang="en-US" sz="12000">
                <a:solidFill>
                  <a:srgbClr val="8F6234"/>
                </a:solidFill>
                <a:latin typeface="League Gothic"/>
                <a:ea typeface="League Gothic"/>
                <a:cs typeface="League Gothic"/>
                <a:sym typeface="League Gothic"/>
              </a:rPr>
              <a:t>JOB PAGE</a:t>
            </a:r>
          </a:p>
        </p:txBody>
      </p:sp>
      <p:sp>
        <p:nvSpPr>
          <p:cNvPr name="TextBox 14" id="14"/>
          <p:cNvSpPr txBox="true"/>
          <p:nvPr/>
        </p:nvSpPr>
        <p:spPr>
          <a:xfrm rot="0">
            <a:off x="1022570"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5" id="15"/>
          <p:cNvSpPr txBox="true"/>
          <p:nvPr/>
        </p:nvSpPr>
        <p:spPr>
          <a:xfrm rot="0">
            <a:off x="14750324"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08 of 22</a:t>
            </a:r>
          </a:p>
        </p:txBody>
      </p:sp>
      <p:grpSp>
        <p:nvGrpSpPr>
          <p:cNvPr name="Group 16" id="16"/>
          <p:cNvGrpSpPr/>
          <p:nvPr/>
        </p:nvGrpSpPr>
        <p:grpSpPr>
          <a:xfrm rot="0">
            <a:off x="14232425" y="3326707"/>
            <a:ext cx="2808073" cy="3633586"/>
            <a:chOff x="0" y="0"/>
            <a:chExt cx="739575" cy="956994"/>
          </a:xfrm>
        </p:grpSpPr>
        <p:sp>
          <p:nvSpPr>
            <p:cNvPr name="Freeform 17" id="17"/>
            <p:cNvSpPr/>
            <p:nvPr/>
          </p:nvSpPr>
          <p:spPr>
            <a:xfrm flipH="false" flipV="false" rot="0">
              <a:off x="0" y="0"/>
              <a:ext cx="739575" cy="956994"/>
            </a:xfrm>
            <a:custGeom>
              <a:avLst/>
              <a:gdLst/>
              <a:ahLst/>
              <a:cxnLst/>
              <a:rect r="r" b="b" t="t" l="l"/>
              <a:pathLst>
                <a:path h="956994" w="739575">
                  <a:moveTo>
                    <a:pt x="140608" y="0"/>
                  </a:moveTo>
                  <a:lnTo>
                    <a:pt x="598967" y="0"/>
                  </a:lnTo>
                  <a:cubicBezTo>
                    <a:pt x="676622" y="0"/>
                    <a:pt x="739575" y="62952"/>
                    <a:pt x="739575" y="140608"/>
                  </a:cubicBezTo>
                  <a:lnTo>
                    <a:pt x="739575" y="816386"/>
                  </a:lnTo>
                  <a:cubicBezTo>
                    <a:pt x="739575" y="853677"/>
                    <a:pt x="724761" y="889441"/>
                    <a:pt x="698392" y="915811"/>
                  </a:cubicBezTo>
                  <a:cubicBezTo>
                    <a:pt x="672022" y="942180"/>
                    <a:pt x="636258" y="956994"/>
                    <a:pt x="598967" y="956994"/>
                  </a:cubicBezTo>
                  <a:lnTo>
                    <a:pt x="140608" y="956994"/>
                  </a:lnTo>
                  <a:cubicBezTo>
                    <a:pt x="103317" y="956994"/>
                    <a:pt x="67552" y="942180"/>
                    <a:pt x="41183" y="915811"/>
                  </a:cubicBezTo>
                  <a:cubicBezTo>
                    <a:pt x="14814" y="889441"/>
                    <a:pt x="0" y="853677"/>
                    <a:pt x="0" y="816386"/>
                  </a:cubicBezTo>
                  <a:lnTo>
                    <a:pt x="0" y="140608"/>
                  </a:lnTo>
                  <a:cubicBezTo>
                    <a:pt x="0" y="103317"/>
                    <a:pt x="14814" y="67552"/>
                    <a:pt x="41183" y="41183"/>
                  </a:cubicBezTo>
                  <a:cubicBezTo>
                    <a:pt x="67552" y="14814"/>
                    <a:pt x="103317" y="0"/>
                    <a:pt x="140608" y="0"/>
                  </a:cubicBezTo>
                  <a:close/>
                </a:path>
              </a:pathLst>
            </a:custGeom>
            <a:solidFill>
              <a:srgbClr val="FFEFD4"/>
            </a:solidFill>
          </p:spPr>
        </p:sp>
        <p:sp>
          <p:nvSpPr>
            <p:cNvPr name="TextBox 18" id="18"/>
            <p:cNvSpPr txBox="true"/>
            <p:nvPr/>
          </p:nvSpPr>
          <p:spPr>
            <a:xfrm>
              <a:off x="0" y="-152400"/>
              <a:ext cx="739575" cy="1109394"/>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Find your job as per your choice</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405110" y="9004227"/>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015519" y="9460934"/>
            <a:ext cx="10561761" cy="0"/>
          </a:xfrm>
          <a:prstGeom prst="line">
            <a:avLst/>
          </a:prstGeom>
          <a:ln cap="rnd" w="47625">
            <a:solidFill>
              <a:srgbClr val="FFEFD4"/>
            </a:solidFill>
            <a:prstDash val="lgDash"/>
            <a:headEnd type="oval" len="lg" w="lg"/>
            <a:tailEnd type="oval" len="lg" w="lg"/>
          </a:ln>
        </p:spPr>
      </p:sp>
      <p:sp>
        <p:nvSpPr>
          <p:cNvPr name="AutoShape 6" id="6"/>
          <p:cNvSpPr/>
          <p:nvPr/>
        </p:nvSpPr>
        <p:spPr>
          <a:xfrm>
            <a:off x="4015519" y="9460934"/>
            <a:ext cx="10561761" cy="0"/>
          </a:xfrm>
          <a:prstGeom prst="line">
            <a:avLst/>
          </a:prstGeom>
          <a:ln cap="rnd" w="47625">
            <a:solidFill>
              <a:srgbClr val="FFEFD4"/>
            </a:solidFill>
            <a:prstDash val="lgDash"/>
            <a:headEnd type="oval" len="lg" w="lg"/>
            <a:tailEnd type="oval" len="lg" w="lg"/>
          </a:ln>
        </p:spPr>
      </p:sp>
      <p:grpSp>
        <p:nvGrpSpPr>
          <p:cNvPr name="Group 7" id="7"/>
          <p:cNvGrpSpPr/>
          <p:nvPr/>
        </p:nvGrpSpPr>
        <p:grpSpPr>
          <a:xfrm rot="0">
            <a:off x="-14076" y="9233532"/>
            <a:ext cx="19403020" cy="2466909"/>
            <a:chOff x="0" y="0"/>
            <a:chExt cx="5110260" cy="649721"/>
          </a:xfrm>
        </p:grpSpPr>
        <p:sp>
          <p:nvSpPr>
            <p:cNvPr name="Freeform 8" id="8"/>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9" id="9"/>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38610" y="9233532"/>
            <a:ext cx="2502845" cy="384215"/>
            <a:chOff x="0" y="0"/>
            <a:chExt cx="2647365" cy="406400"/>
          </a:xfrm>
        </p:grpSpPr>
        <p:sp>
          <p:nvSpPr>
            <p:cNvPr name="Freeform 11" id="11"/>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2" id="12"/>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5466365" y="9233532"/>
            <a:ext cx="2502845" cy="384215"/>
            <a:chOff x="0" y="0"/>
            <a:chExt cx="2647365" cy="406400"/>
          </a:xfrm>
        </p:grpSpPr>
        <p:sp>
          <p:nvSpPr>
            <p:cNvPr name="Freeform 14" id="14"/>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5" id="15"/>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flipV="true">
            <a:off x="4573029" y="9461848"/>
            <a:ext cx="10561761" cy="0"/>
          </a:xfrm>
          <a:prstGeom prst="line">
            <a:avLst/>
          </a:prstGeom>
          <a:ln cap="rnd" w="47625">
            <a:solidFill>
              <a:srgbClr val="FFEFD4"/>
            </a:solidFill>
            <a:prstDash val="lgDash"/>
            <a:headEnd type="oval" len="lg" w="lg"/>
            <a:tailEnd type="oval" len="lg" w="lg"/>
          </a:ln>
        </p:spPr>
      </p:sp>
      <p:sp>
        <p:nvSpPr>
          <p:cNvPr name="Freeform 17" id="17"/>
          <p:cNvSpPr/>
          <p:nvPr/>
        </p:nvSpPr>
        <p:spPr>
          <a:xfrm flipH="false" flipV="false" rot="0">
            <a:off x="8371732" y="5444619"/>
            <a:ext cx="9597478" cy="3311130"/>
          </a:xfrm>
          <a:custGeom>
            <a:avLst/>
            <a:gdLst/>
            <a:ahLst/>
            <a:cxnLst/>
            <a:rect r="r" b="b" t="t" l="l"/>
            <a:pathLst>
              <a:path h="3311130" w="9597478">
                <a:moveTo>
                  <a:pt x="0" y="0"/>
                </a:moveTo>
                <a:lnTo>
                  <a:pt x="9597478" y="0"/>
                </a:lnTo>
                <a:lnTo>
                  <a:pt x="9597478" y="3311130"/>
                </a:lnTo>
                <a:lnTo>
                  <a:pt x="0" y="3311130"/>
                </a:lnTo>
                <a:lnTo>
                  <a:pt x="0" y="0"/>
                </a:lnTo>
                <a:close/>
              </a:path>
            </a:pathLst>
          </a:custGeom>
          <a:blipFill>
            <a:blip r:embed="rId2"/>
            <a:stretch>
              <a:fillRect l="0" t="0" r="0" b="0"/>
            </a:stretch>
          </a:blipFill>
        </p:spPr>
      </p:sp>
      <p:sp>
        <p:nvSpPr>
          <p:cNvPr name="Freeform 18" id="18"/>
          <p:cNvSpPr/>
          <p:nvPr/>
        </p:nvSpPr>
        <p:spPr>
          <a:xfrm flipH="false" flipV="false" rot="0">
            <a:off x="163762" y="1349417"/>
            <a:ext cx="7945724" cy="3794083"/>
          </a:xfrm>
          <a:custGeom>
            <a:avLst/>
            <a:gdLst/>
            <a:ahLst/>
            <a:cxnLst/>
            <a:rect r="r" b="b" t="t" l="l"/>
            <a:pathLst>
              <a:path h="3794083" w="7945724">
                <a:moveTo>
                  <a:pt x="0" y="0"/>
                </a:moveTo>
                <a:lnTo>
                  <a:pt x="7945724" y="0"/>
                </a:lnTo>
                <a:lnTo>
                  <a:pt x="7945724" y="3794083"/>
                </a:lnTo>
                <a:lnTo>
                  <a:pt x="0" y="3794083"/>
                </a:lnTo>
                <a:lnTo>
                  <a:pt x="0" y="0"/>
                </a:lnTo>
                <a:close/>
              </a:path>
            </a:pathLst>
          </a:custGeom>
          <a:blipFill>
            <a:blip r:embed="rId3"/>
            <a:stretch>
              <a:fillRect l="0" t="0" r="0" b="0"/>
            </a:stretch>
          </a:blipFill>
        </p:spPr>
      </p:sp>
      <p:grpSp>
        <p:nvGrpSpPr>
          <p:cNvPr name="Group 19" id="19"/>
          <p:cNvGrpSpPr/>
          <p:nvPr/>
        </p:nvGrpSpPr>
        <p:grpSpPr>
          <a:xfrm rot="0">
            <a:off x="9687434" y="2152997"/>
            <a:ext cx="6871502" cy="1739661"/>
            <a:chOff x="0" y="0"/>
            <a:chExt cx="1809778" cy="458182"/>
          </a:xfrm>
        </p:grpSpPr>
        <p:sp>
          <p:nvSpPr>
            <p:cNvPr name="Freeform 20" id="20"/>
            <p:cNvSpPr/>
            <p:nvPr/>
          </p:nvSpPr>
          <p:spPr>
            <a:xfrm flipH="false" flipV="false" rot="0">
              <a:off x="0" y="0"/>
              <a:ext cx="1809778" cy="458182"/>
            </a:xfrm>
            <a:custGeom>
              <a:avLst/>
              <a:gdLst/>
              <a:ahLst/>
              <a:cxnLst/>
              <a:rect r="r" b="b" t="t" l="l"/>
              <a:pathLst>
                <a:path h="458182" w="1809778">
                  <a:moveTo>
                    <a:pt x="57460" y="0"/>
                  </a:moveTo>
                  <a:lnTo>
                    <a:pt x="1752318" y="0"/>
                  </a:lnTo>
                  <a:cubicBezTo>
                    <a:pt x="1784052" y="0"/>
                    <a:pt x="1809778" y="25726"/>
                    <a:pt x="1809778" y="57460"/>
                  </a:cubicBezTo>
                  <a:lnTo>
                    <a:pt x="1809778" y="400722"/>
                  </a:lnTo>
                  <a:cubicBezTo>
                    <a:pt x="1809778" y="415961"/>
                    <a:pt x="1803724" y="430577"/>
                    <a:pt x="1792948" y="441353"/>
                  </a:cubicBezTo>
                  <a:cubicBezTo>
                    <a:pt x="1782173" y="452128"/>
                    <a:pt x="1767557" y="458182"/>
                    <a:pt x="1752318" y="458182"/>
                  </a:cubicBezTo>
                  <a:lnTo>
                    <a:pt x="57460" y="458182"/>
                  </a:lnTo>
                  <a:cubicBezTo>
                    <a:pt x="42221" y="458182"/>
                    <a:pt x="27606" y="452128"/>
                    <a:pt x="16830" y="441353"/>
                  </a:cubicBezTo>
                  <a:cubicBezTo>
                    <a:pt x="6054" y="430577"/>
                    <a:pt x="0" y="415961"/>
                    <a:pt x="0" y="400722"/>
                  </a:cubicBezTo>
                  <a:lnTo>
                    <a:pt x="0" y="57460"/>
                  </a:lnTo>
                  <a:cubicBezTo>
                    <a:pt x="0" y="42221"/>
                    <a:pt x="6054" y="27606"/>
                    <a:pt x="16830" y="16830"/>
                  </a:cubicBezTo>
                  <a:cubicBezTo>
                    <a:pt x="27606" y="6054"/>
                    <a:pt x="42221" y="0"/>
                    <a:pt x="57460" y="0"/>
                  </a:cubicBezTo>
                  <a:close/>
                </a:path>
              </a:pathLst>
            </a:custGeom>
            <a:solidFill>
              <a:srgbClr val="FFEFD4"/>
            </a:solidFill>
          </p:spPr>
        </p:sp>
        <p:sp>
          <p:nvSpPr>
            <p:cNvPr name="TextBox 21" id="21"/>
            <p:cNvSpPr txBox="true"/>
            <p:nvPr/>
          </p:nvSpPr>
          <p:spPr>
            <a:xfrm>
              <a:off x="0" y="-152400"/>
              <a:ext cx="1809778" cy="610582"/>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Job Search without filter</a:t>
              </a:r>
            </a:p>
          </p:txBody>
        </p:sp>
      </p:grpSp>
      <p:sp>
        <p:nvSpPr>
          <p:cNvPr name="TextBox 22" id="22"/>
          <p:cNvSpPr txBox="true"/>
          <p:nvPr/>
        </p:nvSpPr>
        <p:spPr>
          <a:xfrm rot="0">
            <a:off x="4015519" y="200864"/>
            <a:ext cx="9739686" cy="1148553"/>
          </a:xfrm>
          <a:prstGeom prst="rect">
            <a:avLst/>
          </a:prstGeom>
        </p:spPr>
        <p:txBody>
          <a:bodyPr anchor="t" rtlCol="false" tIns="0" lIns="0" bIns="0" rIns="0">
            <a:spAutoFit/>
          </a:bodyPr>
          <a:lstStyle/>
          <a:p>
            <a:pPr algn="ctr">
              <a:lnSpc>
                <a:spcPts val="9358"/>
              </a:lnSpc>
              <a:spcBef>
                <a:spcPct val="0"/>
              </a:spcBef>
            </a:pPr>
            <a:r>
              <a:rPr lang="en-US" sz="6684">
                <a:solidFill>
                  <a:srgbClr val="8F6234"/>
                </a:solidFill>
                <a:latin typeface="League Gothic"/>
                <a:ea typeface="League Gothic"/>
                <a:cs typeface="League Gothic"/>
                <a:sym typeface="League Gothic"/>
              </a:rPr>
              <a:t>JOB SEARCH PAGE</a:t>
            </a:r>
          </a:p>
        </p:txBody>
      </p:sp>
      <p:sp>
        <p:nvSpPr>
          <p:cNvPr name="TextBox 23" id="23"/>
          <p:cNvSpPr txBox="true"/>
          <p:nvPr/>
        </p:nvSpPr>
        <p:spPr>
          <a:xfrm rot="0">
            <a:off x="1924935" y="9263656"/>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24" id="24"/>
          <p:cNvSpPr txBox="true"/>
          <p:nvPr/>
        </p:nvSpPr>
        <p:spPr>
          <a:xfrm rot="0">
            <a:off x="15652690" y="9263656"/>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09 of 22</a:t>
            </a:r>
          </a:p>
        </p:txBody>
      </p:sp>
      <p:grpSp>
        <p:nvGrpSpPr>
          <p:cNvPr name="Group 25" id="25"/>
          <p:cNvGrpSpPr/>
          <p:nvPr/>
        </p:nvGrpSpPr>
        <p:grpSpPr>
          <a:xfrm rot="0">
            <a:off x="1028700" y="6204033"/>
            <a:ext cx="6871502" cy="1739661"/>
            <a:chOff x="0" y="0"/>
            <a:chExt cx="1809778" cy="458182"/>
          </a:xfrm>
        </p:grpSpPr>
        <p:sp>
          <p:nvSpPr>
            <p:cNvPr name="Freeform 26" id="26"/>
            <p:cNvSpPr/>
            <p:nvPr/>
          </p:nvSpPr>
          <p:spPr>
            <a:xfrm flipH="false" flipV="false" rot="0">
              <a:off x="0" y="0"/>
              <a:ext cx="1809778" cy="458182"/>
            </a:xfrm>
            <a:custGeom>
              <a:avLst/>
              <a:gdLst/>
              <a:ahLst/>
              <a:cxnLst/>
              <a:rect r="r" b="b" t="t" l="l"/>
              <a:pathLst>
                <a:path h="458182" w="1809778">
                  <a:moveTo>
                    <a:pt x="57460" y="0"/>
                  </a:moveTo>
                  <a:lnTo>
                    <a:pt x="1752318" y="0"/>
                  </a:lnTo>
                  <a:cubicBezTo>
                    <a:pt x="1784052" y="0"/>
                    <a:pt x="1809778" y="25726"/>
                    <a:pt x="1809778" y="57460"/>
                  </a:cubicBezTo>
                  <a:lnTo>
                    <a:pt x="1809778" y="400722"/>
                  </a:lnTo>
                  <a:cubicBezTo>
                    <a:pt x="1809778" y="415961"/>
                    <a:pt x="1803724" y="430577"/>
                    <a:pt x="1792948" y="441353"/>
                  </a:cubicBezTo>
                  <a:cubicBezTo>
                    <a:pt x="1782173" y="452128"/>
                    <a:pt x="1767557" y="458182"/>
                    <a:pt x="1752318" y="458182"/>
                  </a:cubicBezTo>
                  <a:lnTo>
                    <a:pt x="57460" y="458182"/>
                  </a:lnTo>
                  <a:cubicBezTo>
                    <a:pt x="42221" y="458182"/>
                    <a:pt x="27606" y="452128"/>
                    <a:pt x="16830" y="441353"/>
                  </a:cubicBezTo>
                  <a:cubicBezTo>
                    <a:pt x="6054" y="430577"/>
                    <a:pt x="0" y="415961"/>
                    <a:pt x="0" y="400722"/>
                  </a:cubicBezTo>
                  <a:lnTo>
                    <a:pt x="0" y="57460"/>
                  </a:lnTo>
                  <a:cubicBezTo>
                    <a:pt x="0" y="42221"/>
                    <a:pt x="6054" y="27606"/>
                    <a:pt x="16830" y="16830"/>
                  </a:cubicBezTo>
                  <a:cubicBezTo>
                    <a:pt x="27606" y="6054"/>
                    <a:pt x="42221" y="0"/>
                    <a:pt x="57460" y="0"/>
                  </a:cubicBezTo>
                  <a:close/>
                </a:path>
              </a:pathLst>
            </a:custGeom>
            <a:solidFill>
              <a:srgbClr val="FFEFD4"/>
            </a:solidFill>
          </p:spPr>
        </p:sp>
        <p:sp>
          <p:nvSpPr>
            <p:cNvPr name="TextBox 27" id="27"/>
            <p:cNvSpPr txBox="true"/>
            <p:nvPr/>
          </p:nvSpPr>
          <p:spPr>
            <a:xfrm>
              <a:off x="0" y="-152400"/>
              <a:ext cx="1809778" cy="610582"/>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Job Search with filter</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281937"/>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756455" y="9281937"/>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12" id="12"/>
          <p:cNvGrpSpPr/>
          <p:nvPr/>
        </p:nvGrpSpPr>
        <p:grpSpPr>
          <a:xfrm rot="0">
            <a:off x="12344896" y="1957519"/>
            <a:ext cx="5518849" cy="6623603"/>
            <a:chOff x="0" y="0"/>
            <a:chExt cx="1453524" cy="1744488"/>
          </a:xfrm>
        </p:grpSpPr>
        <p:sp>
          <p:nvSpPr>
            <p:cNvPr name="Freeform 13" id="13"/>
            <p:cNvSpPr/>
            <p:nvPr/>
          </p:nvSpPr>
          <p:spPr>
            <a:xfrm flipH="false" flipV="false" rot="0">
              <a:off x="0" y="0"/>
              <a:ext cx="1453524" cy="1744488"/>
            </a:xfrm>
            <a:custGeom>
              <a:avLst/>
              <a:gdLst/>
              <a:ahLst/>
              <a:cxnLst/>
              <a:rect r="r" b="b" t="t" l="l"/>
              <a:pathLst>
                <a:path h="1744488" w="1453524">
                  <a:moveTo>
                    <a:pt x="71544" y="0"/>
                  </a:moveTo>
                  <a:lnTo>
                    <a:pt x="1381981" y="0"/>
                  </a:lnTo>
                  <a:cubicBezTo>
                    <a:pt x="1421493" y="0"/>
                    <a:pt x="1453524" y="32031"/>
                    <a:pt x="1453524" y="71544"/>
                  </a:cubicBezTo>
                  <a:lnTo>
                    <a:pt x="1453524" y="1672945"/>
                  </a:lnTo>
                  <a:cubicBezTo>
                    <a:pt x="1453524" y="1712457"/>
                    <a:pt x="1421493" y="1744488"/>
                    <a:pt x="1381981" y="1744488"/>
                  </a:cubicBezTo>
                  <a:lnTo>
                    <a:pt x="71544" y="1744488"/>
                  </a:lnTo>
                  <a:cubicBezTo>
                    <a:pt x="32031" y="1744488"/>
                    <a:pt x="0" y="1712457"/>
                    <a:pt x="0" y="1672945"/>
                  </a:cubicBezTo>
                  <a:lnTo>
                    <a:pt x="0" y="71544"/>
                  </a:lnTo>
                  <a:cubicBezTo>
                    <a:pt x="0" y="32031"/>
                    <a:pt x="32031" y="0"/>
                    <a:pt x="71544" y="0"/>
                  </a:cubicBezTo>
                  <a:close/>
                </a:path>
              </a:pathLst>
            </a:custGeom>
            <a:solidFill>
              <a:srgbClr val="FFEFD4"/>
            </a:solidFill>
          </p:spPr>
        </p:sp>
        <p:sp>
          <p:nvSpPr>
            <p:cNvPr name="TextBox 14" id="14"/>
            <p:cNvSpPr txBox="true"/>
            <p:nvPr/>
          </p:nvSpPr>
          <p:spPr>
            <a:xfrm>
              <a:off x="0" y="-152400"/>
              <a:ext cx="1453524" cy="1896888"/>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The future of browsing pages involves AI personalization, Progressive Web Apps, IoT integration, voice search optimization, and responsive, user-centric designs.</a:t>
              </a:r>
            </a:p>
          </p:txBody>
        </p:sp>
      </p:grpSp>
      <p:sp>
        <p:nvSpPr>
          <p:cNvPr name="Freeform 15" id="15"/>
          <p:cNvSpPr/>
          <p:nvPr/>
        </p:nvSpPr>
        <p:spPr>
          <a:xfrm flipH="false" flipV="false" rot="0">
            <a:off x="606893" y="2680610"/>
            <a:ext cx="11301259" cy="5481111"/>
          </a:xfrm>
          <a:custGeom>
            <a:avLst/>
            <a:gdLst/>
            <a:ahLst/>
            <a:cxnLst/>
            <a:rect r="r" b="b" t="t" l="l"/>
            <a:pathLst>
              <a:path h="5481111" w="11301259">
                <a:moveTo>
                  <a:pt x="0" y="0"/>
                </a:moveTo>
                <a:lnTo>
                  <a:pt x="11301259" y="0"/>
                </a:lnTo>
                <a:lnTo>
                  <a:pt x="11301259" y="5481111"/>
                </a:lnTo>
                <a:lnTo>
                  <a:pt x="0" y="5481111"/>
                </a:lnTo>
                <a:lnTo>
                  <a:pt x="0" y="0"/>
                </a:lnTo>
                <a:close/>
              </a:path>
            </a:pathLst>
          </a:custGeom>
          <a:blipFill>
            <a:blip r:embed="rId2"/>
            <a:stretch>
              <a:fillRect l="0" t="0" r="0" b="0"/>
            </a:stretch>
          </a:blipFill>
        </p:spPr>
      </p:sp>
      <p:sp>
        <p:nvSpPr>
          <p:cNvPr name="TextBox 16" id="16"/>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7" id="17"/>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10 of 22</a:t>
            </a:r>
          </a:p>
        </p:txBody>
      </p:sp>
      <p:sp>
        <p:nvSpPr>
          <p:cNvPr name="TextBox 18" id="18"/>
          <p:cNvSpPr txBox="true"/>
          <p:nvPr/>
        </p:nvSpPr>
        <p:spPr>
          <a:xfrm rot="0">
            <a:off x="924082" y="-295275"/>
            <a:ext cx="16335218" cy="2620943"/>
          </a:xfrm>
          <a:prstGeom prst="rect">
            <a:avLst/>
          </a:prstGeom>
        </p:spPr>
        <p:txBody>
          <a:bodyPr anchor="t" rtlCol="false" tIns="0" lIns="0" bIns="0" rIns="0">
            <a:spAutoFit/>
          </a:bodyPr>
          <a:lstStyle/>
          <a:p>
            <a:pPr algn="ctr">
              <a:lnSpc>
                <a:spcPts val="21438"/>
              </a:lnSpc>
              <a:spcBef>
                <a:spcPct val="0"/>
              </a:spcBef>
            </a:pPr>
            <a:r>
              <a:rPr lang="en-US" sz="15313">
                <a:solidFill>
                  <a:srgbClr val="8F6234"/>
                </a:solidFill>
                <a:latin typeface="League Gothic"/>
                <a:ea typeface="League Gothic"/>
                <a:cs typeface="League Gothic"/>
                <a:sym typeface="League Gothic"/>
              </a:rPr>
              <a:t>BROWSE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0">
            <a:off x="1511979" y="1540008"/>
            <a:ext cx="15747321" cy="7168884"/>
          </a:xfrm>
          <a:custGeom>
            <a:avLst/>
            <a:gdLst/>
            <a:ahLst/>
            <a:cxnLst/>
            <a:rect r="r" b="b" t="t" l="l"/>
            <a:pathLst>
              <a:path h="7168884" w="15747321">
                <a:moveTo>
                  <a:pt x="0" y="0"/>
                </a:moveTo>
                <a:lnTo>
                  <a:pt x="15747321" y="0"/>
                </a:lnTo>
                <a:lnTo>
                  <a:pt x="15747321" y="7168884"/>
                </a:lnTo>
                <a:lnTo>
                  <a:pt x="0" y="7168884"/>
                </a:lnTo>
                <a:lnTo>
                  <a:pt x="0" y="0"/>
                </a:lnTo>
                <a:close/>
              </a:path>
            </a:pathLst>
          </a:custGeom>
          <a:blipFill>
            <a:blip r:embed="rId2"/>
            <a:stretch>
              <a:fillRect l="0" t="-2444" r="0" b="-2444"/>
            </a:stretch>
          </a:blipFill>
        </p:spPr>
      </p:sp>
      <p:sp>
        <p:nvSpPr>
          <p:cNvPr name="TextBox 3" id="3"/>
          <p:cNvSpPr txBox="true"/>
          <p:nvPr/>
        </p:nvSpPr>
        <p:spPr>
          <a:xfrm rot="0">
            <a:off x="4015519" y="200864"/>
            <a:ext cx="9739686" cy="1148553"/>
          </a:xfrm>
          <a:prstGeom prst="rect">
            <a:avLst/>
          </a:prstGeom>
        </p:spPr>
        <p:txBody>
          <a:bodyPr anchor="t" rtlCol="false" tIns="0" lIns="0" bIns="0" rIns="0">
            <a:spAutoFit/>
          </a:bodyPr>
          <a:lstStyle/>
          <a:p>
            <a:pPr algn="ctr">
              <a:lnSpc>
                <a:spcPts val="9358"/>
              </a:lnSpc>
              <a:spcBef>
                <a:spcPct val="0"/>
              </a:spcBef>
            </a:pPr>
            <a:r>
              <a:rPr lang="en-US" sz="6684">
                <a:solidFill>
                  <a:srgbClr val="8F6234"/>
                </a:solidFill>
                <a:latin typeface="League Gothic"/>
                <a:ea typeface="League Gothic"/>
                <a:cs typeface="League Gothic"/>
                <a:sym typeface="League Gothic"/>
              </a:rPr>
              <a:t>RECRUITER LOGIN</a:t>
            </a:r>
          </a:p>
        </p:txBody>
      </p:sp>
      <p:grpSp>
        <p:nvGrpSpPr>
          <p:cNvPr name="Group 4" id="4"/>
          <p:cNvGrpSpPr/>
          <p:nvPr/>
        </p:nvGrpSpPr>
        <p:grpSpPr>
          <a:xfrm rot="0">
            <a:off x="-557510" y="9053545"/>
            <a:ext cx="19403020" cy="2466909"/>
            <a:chOff x="0" y="0"/>
            <a:chExt cx="5110260" cy="649721"/>
          </a:xfrm>
        </p:grpSpPr>
        <p:sp>
          <p:nvSpPr>
            <p:cNvPr name="Freeform 5" id="5"/>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6" id="6"/>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9281937"/>
            <a:ext cx="2502845" cy="384215"/>
            <a:chOff x="0" y="0"/>
            <a:chExt cx="2647365" cy="406400"/>
          </a:xfrm>
        </p:grpSpPr>
        <p:sp>
          <p:nvSpPr>
            <p:cNvPr name="Freeform 8" id="8"/>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9" id="9"/>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756455" y="9281937"/>
            <a:ext cx="2502845" cy="384215"/>
            <a:chOff x="0" y="0"/>
            <a:chExt cx="2647365" cy="406400"/>
          </a:xfrm>
        </p:grpSpPr>
        <p:sp>
          <p:nvSpPr>
            <p:cNvPr name="Freeform 11" id="11"/>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2" id="12"/>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sp>
        <p:nvSpPr>
          <p:cNvPr name="TextBox 14" id="14"/>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5" id="15"/>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11 of 22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0">
            <a:off x="2445958" y="1945185"/>
            <a:ext cx="14152795" cy="6757959"/>
          </a:xfrm>
          <a:custGeom>
            <a:avLst/>
            <a:gdLst/>
            <a:ahLst/>
            <a:cxnLst/>
            <a:rect r="r" b="b" t="t" l="l"/>
            <a:pathLst>
              <a:path h="6757959" w="14152795">
                <a:moveTo>
                  <a:pt x="0" y="0"/>
                </a:moveTo>
                <a:lnTo>
                  <a:pt x="14152795" y="0"/>
                </a:lnTo>
                <a:lnTo>
                  <a:pt x="14152795" y="6757960"/>
                </a:lnTo>
                <a:lnTo>
                  <a:pt x="0" y="6757960"/>
                </a:lnTo>
                <a:lnTo>
                  <a:pt x="0" y="0"/>
                </a:lnTo>
                <a:close/>
              </a:path>
            </a:pathLst>
          </a:custGeom>
          <a:blipFill>
            <a:blip r:embed="rId2"/>
            <a:stretch>
              <a:fillRect l="0" t="0" r="0" b="0"/>
            </a:stretch>
          </a:blipFill>
        </p:spPr>
      </p:sp>
      <p:sp>
        <p:nvSpPr>
          <p:cNvPr name="TextBox 3" id="3"/>
          <p:cNvSpPr txBox="true"/>
          <p:nvPr/>
        </p:nvSpPr>
        <p:spPr>
          <a:xfrm rot="0">
            <a:off x="4015519" y="200864"/>
            <a:ext cx="9739686" cy="1148553"/>
          </a:xfrm>
          <a:prstGeom prst="rect">
            <a:avLst/>
          </a:prstGeom>
        </p:spPr>
        <p:txBody>
          <a:bodyPr anchor="t" rtlCol="false" tIns="0" lIns="0" bIns="0" rIns="0">
            <a:spAutoFit/>
          </a:bodyPr>
          <a:lstStyle/>
          <a:p>
            <a:pPr algn="ctr">
              <a:lnSpc>
                <a:spcPts val="9358"/>
              </a:lnSpc>
              <a:spcBef>
                <a:spcPct val="0"/>
              </a:spcBef>
            </a:pPr>
            <a:r>
              <a:rPr lang="en-US" sz="6684">
                <a:solidFill>
                  <a:srgbClr val="8F6234"/>
                </a:solidFill>
                <a:latin typeface="League Gothic"/>
                <a:ea typeface="League Gothic"/>
                <a:cs typeface="League Gothic"/>
                <a:sym typeface="League Gothic"/>
              </a:rPr>
              <a:t>COMPANY LISTING TABLE</a:t>
            </a:r>
          </a:p>
        </p:txBody>
      </p:sp>
      <p:grpSp>
        <p:nvGrpSpPr>
          <p:cNvPr name="Group 4" id="4"/>
          <p:cNvGrpSpPr/>
          <p:nvPr/>
        </p:nvGrpSpPr>
        <p:grpSpPr>
          <a:xfrm rot="0">
            <a:off x="-557510" y="9053545"/>
            <a:ext cx="19403020" cy="2466909"/>
            <a:chOff x="0" y="0"/>
            <a:chExt cx="5110260" cy="649721"/>
          </a:xfrm>
        </p:grpSpPr>
        <p:sp>
          <p:nvSpPr>
            <p:cNvPr name="Freeform 5" id="5"/>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6" id="6"/>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9281937"/>
            <a:ext cx="2502845" cy="384215"/>
            <a:chOff x="0" y="0"/>
            <a:chExt cx="2647365" cy="406400"/>
          </a:xfrm>
        </p:grpSpPr>
        <p:sp>
          <p:nvSpPr>
            <p:cNvPr name="Freeform 8" id="8"/>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9" id="9"/>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756455" y="9281937"/>
            <a:ext cx="2502845" cy="384215"/>
            <a:chOff x="0" y="0"/>
            <a:chExt cx="2647365" cy="406400"/>
          </a:xfrm>
        </p:grpSpPr>
        <p:sp>
          <p:nvSpPr>
            <p:cNvPr name="Freeform 11" id="11"/>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2" id="12"/>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sp>
        <p:nvSpPr>
          <p:cNvPr name="TextBox 14" id="14"/>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5" id="15"/>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12 of 22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368520" y="8684680"/>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3952794" y="9315740"/>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1118375" y="9082646"/>
            <a:ext cx="2502845" cy="384215"/>
            <a:chOff x="0" y="0"/>
            <a:chExt cx="2647365" cy="406400"/>
          </a:xfrm>
        </p:grpSpPr>
        <p:sp>
          <p:nvSpPr>
            <p:cNvPr name="Freeform 7" id="7"/>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8" id="8"/>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846129" y="9082646"/>
            <a:ext cx="2502845" cy="384215"/>
            <a:chOff x="0" y="0"/>
            <a:chExt cx="2647365" cy="406400"/>
          </a:xfrm>
        </p:grpSpPr>
        <p:sp>
          <p:nvSpPr>
            <p:cNvPr name="Freeform 10" id="10"/>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1" id="11"/>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998378" y="1458418"/>
            <a:ext cx="14434900" cy="6812143"/>
          </a:xfrm>
          <a:custGeom>
            <a:avLst/>
            <a:gdLst/>
            <a:ahLst/>
            <a:cxnLst/>
            <a:rect r="r" b="b" t="t" l="l"/>
            <a:pathLst>
              <a:path h="6812143" w="14434900">
                <a:moveTo>
                  <a:pt x="0" y="0"/>
                </a:moveTo>
                <a:lnTo>
                  <a:pt x="14434900" y="0"/>
                </a:lnTo>
                <a:lnTo>
                  <a:pt x="14434900" y="6812143"/>
                </a:lnTo>
                <a:lnTo>
                  <a:pt x="0" y="6812143"/>
                </a:lnTo>
                <a:lnTo>
                  <a:pt x="0" y="0"/>
                </a:lnTo>
                <a:close/>
              </a:path>
            </a:pathLst>
          </a:custGeom>
          <a:blipFill>
            <a:blip r:embed="rId2"/>
            <a:stretch>
              <a:fillRect l="-467" t="0" r="0" b="-1122"/>
            </a:stretch>
          </a:blipFill>
        </p:spPr>
      </p:sp>
      <p:sp>
        <p:nvSpPr>
          <p:cNvPr name="TextBox 13" id="13"/>
          <p:cNvSpPr txBox="true"/>
          <p:nvPr/>
        </p:nvSpPr>
        <p:spPr>
          <a:xfrm rot="0">
            <a:off x="508556" y="-161925"/>
            <a:ext cx="16335218" cy="1377949"/>
          </a:xfrm>
          <a:prstGeom prst="rect">
            <a:avLst/>
          </a:prstGeom>
        </p:spPr>
        <p:txBody>
          <a:bodyPr anchor="t" rtlCol="false" tIns="0" lIns="0" bIns="0" rIns="0">
            <a:spAutoFit/>
          </a:bodyPr>
          <a:lstStyle/>
          <a:p>
            <a:pPr algn="ctr">
              <a:lnSpc>
                <a:spcPts val="11200"/>
              </a:lnSpc>
              <a:spcBef>
                <a:spcPct val="0"/>
              </a:spcBef>
            </a:pPr>
            <a:r>
              <a:rPr lang="en-US" sz="8000">
                <a:solidFill>
                  <a:srgbClr val="8F6234"/>
                </a:solidFill>
                <a:latin typeface="League Gothic"/>
                <a:ea typeface="League Gothic"/>
                <a:cs typeface="League Gothic"/>
                <a:sym typeface="League Gothic"/>
              </a:rPr>
              <a:t>CREATE NEW COMPANY</a:t>
            </a:r>
          </a:p>
        </p:txBody>
      </p:sp>
      <p:sp>
        <p:nvSpPr>
          <p:cNvPr name="TextBox 14" id="14"/>
          <p:cNvSpPr txBox="true"/>
          <p:nvPr/>
        </p:nvSpPr>
        <p:spPr>
          <a:xfrm rot="0">
            <a:off x="1304700"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5" id="15"/>
          <p:cNvSpPr txBox="true"/>
          <p:nvPr/>
        </p:nvSpPr>
        <p:spPr>
          <a:xfrm rot="0">
            <a:off x="15032455"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13 of 22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0">
            <a:off x="1746685" y="1330324"/>
            <a:ext cx="14794629" cy="7008956"/>
          </a:xfrm>
          <a:custGeom>
            <a:avLst/>
            <a:gdLst/>
            <a:ahLst/>
            <a:cxnLst/>
            <a:rect r="r" b="b" t="t" l="l"/>
            <a:pathLst>
              <a:path h="7008956" w="14794629">
                <a:moveTo>
                  <a:pt x="0" y="0"/>
                </a:moveTo>
                <a:lnTo>
                  <a:pt x="14794630" y="0"/>
                </a:lnTo>
                <a:lnTo>
                  <a:pt x="14794630" y="7008956"/>
                </a:lnTo>
                <a:lnTo>
                  <a:pt x="0" y="7008956"/>
                </a:lnTo>
                <a:lnTo>
                  <a:pt x="0" y="0"/>
                </a:lnTo>
                <a:close/>
              </a:path>
            </a:pathLst>
          </a:custGeom>
          <a:blipFill>
            <a:blip r:embed="rId2"/>
            <a:stretch>
              <a:fillRect l="0" t="0" r="0" b="0"/>
            </a:stretch>
          </a:blipFill>
        </p:spPr>
      </p:sp>
      <p:grpSp>
        <p:nvGrpSpPr>
          <p:cNvPr name="Group 3" id="3"/>
          <p:cNvGrpSpPr/>
          <p:nvPr/>
        </p:nvGrpSpPr>
        <p:grpSpPr>
          <a:xfrm rot="0">
            <a:off x="-368520" y="8684680"/>
            <a:ext cx="19403020" cy="2466909"/>
            <a:chOff x="0" y="0"/>
            <a:chExt cx="5110260" cy="649721"/>
          </a:xfrm>
        </p:grpSpPr>
        <p:sp>
          <p:nvSpPr>
            <p:cNvPr name="Freeform 4" id="4"/>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5" id="5"/>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3952794" y="9315740"/>
            <a:ext cx="10561761" cy="0"/>
          </a:xfrm>
          <a:prstGeom prst="line">
            <a:avLst/>
          </a:prstGeom>
          <a:ln cap="rnd" w="47625">
            <a:solidFill>
              <a:srgbClr val="FFEFD4"/>
            </a:solidFill>
            <a:prstDash val="lgDash"/>
            <a:headEnd type="oval" len="lg" w="lg"/>
            <a:tailEnd type="oval" len="lg" w="lg"/>
          </a:ln>
        </p:spPr>
      </p:sp>
      <p:grpSp>
        <p:nvGrpSpPr>
          <p:cNvPr name="Group 7" id="7"/>
          <p:cNvGrpSpPr/>
          <p:nvPr/>
        </p:nvGrpSpPr>
        <p:grpSpPr>
          <a:xfrm rot="0">
            <a:off x="1118375" y="9082646"/>
            <a:ext cx="2502845" cy="384215"/>
            <a:chOff x="0" y="0"/>
            <a:chExt cx="2647365" cy="406400"/>
          </a:xfrm>
        </p:grpSpPr>
        <p:sp>
          <p:nvSpPr>
            <p:cNvPr name="Freeform 8" id="8"/>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9" id="9"/>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846129" y="9082646"/>
            <a:ext cx="2502845" cy="384215"/>
            <a:chOff x="0" y="0"/>
            <a:chExt cx="2647365" cy="406400"/>
          </a:xfrm>
        </p:grpSpPr>
        <p:sp>
          <p:nvSpPr>
            <p:cNvPr name="Freeform 11" id="11"/>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2" id="12"/>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08556" y="-161925"/>
            <a:ext cx="16335218" cy="1377949"/>
          </a:xfrm>
          <a:prstGeom prst="rect">
            <a:avLst/>
          </a:prstGeom>
        </p:spPr>
        <p:txBody>
          <a:bodyPr anchor="t" rtlCol="false" tIns="0" lIns="0" bIns="0" rIns="0">
            <a:spAutoFit/>
          </a:bodyPr>
          <a:lstStyle/>
          <a:p>
            <a:pPr algn="ctr">
              <a:lnSpc>
                <a:spcPts val="11200"/>
              </a:lnSpc>
              <a:spcBef>
                <a:spcPct val="0"/>
              </a:spcBef>
            </a:pPr>
            <a:r>
              <a:rPr lang="en-US" sz="8000">
                <a:solidFill>
                  <a:srgbClr val="8F6234"/>
                </a:solidFill>
                <a:latin typeface="League Gothic"/>
                <a:ea typeface="League Gothic"/>
                <a:cs typeface="League Gothic"/>
                <a:sym typeface="League Gothic"/>
              </a:rPr>
              <a:t>COMPANY SETUP</a:t>
            </a:r>
          </a:p>
        </p:txBody>
      </p:sp>
      <p:sp>
        <p:nvSpPr>
          <p:cNvPr name="TextBox 14" id="14"/>
          <p:cNvSpPr txBox="true"/>
          <p:nvPr/>
        </p:nvSpPr>
        <p:spPr>
          <a:xfrm rot="0">
            <a:off x="1304700"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5" id="15"/>
          <p:cNvSpPr txBox="true"/>
          <p:nvPr/>
        </p:nvSpPr>
        <p:spPr>
          <a:xfrm rot="0">
            <a:off x="15032455"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14 of 22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8838729" y="2062005"/>
            <a:ext cx="5019419" cy="501941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870532" y="4788403"/>
            <a:ext cx="3388768" cy="33887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324675" y="2248316"/>
            <a:ext cx="2480481" cy="24804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07454" y="6571116"/>
            <a:ext cx="2480481" cy="24804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57510" y="9397109"/>
            <a:ext cx="19403020" cy="1779782"/>
            <a:chOff x="0" y="0"/>
            <a:chExt cx="5110260" cy="468749"/>
          </a:xfrm>
        </p:grpSpPr>
        <p:sp>
          <p:nvSpPr>
            <p:cNvPr name="Freeform 15" id="15"/>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16" id="16"/>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068878" y="676275"/>
            <a:ext cx="8238576" cy="3112606"/>
          </a:xfrm>
          <a:prstGeom prst="rect">
            <a:avLst/>
          </a:prstGeom>
        </p:spPr>
        <p:txBody>
          <a:bodyPr anchor="t" rtlCol="false" tIns="0" lIns="0" bIns="0" rIns="0">
            <a:spAutoFit/>
          </a:bodyPr>
          <a:lstStyle/>
          <a:p>
            <a:pPr algn="l">
              <a:lnSpc>
                <a:spcPts val="25430"/>
              </a:lnSpc>
              <a:spcBef>
                <a:spcPct val="0"/>
              </a:spcBef>
            </a:pPr>
            <a:r>
              <a:rPr lang="en-US" sz="18164">
                <a:solidFill>
                  <a:srgbClr val="8F6234"/>
                </a:solidFill>
                <a:latin typeface="League Gothic"/>
                <a:ea typeface="League Gothic"/>
                <a:cs typeface="League Gothic"/>
                <a:sym typeface="League Gothic"/>
              </a:rPr>
              <a:t>MEMBERS OF </a:t>
            </a:r>
          </a:p>
        </p:txBody>
      </p:sp>
      <p:sp>
        <p:nvSpPr>
          <p:cNvPr name="Freeform 18" id="18"/>
          <p:cNvSpPr/>
          <p:nvPr/>
        </p:nvSpPr>
        <p:spPr>
          <a:xfrm flipH="false" flipV="false" rot="2526190">
            <a:off x="15599687" y="1762629"/>
            <a:ext cx="2254244" cy="971374"/>
          </a:xfrm>
          <a:custGeom>
            <a:avLst/>
            <a:gdLst/>
            <a:ahLst/>
            <a:cxnLst/>
            <a:rect r="r" b="b" t="t" l="l"/>
            <a:pathLst>
              <a:path h="971374" w="2254244">
                <a:moveTo>
                  <a:pt x="0" y="0"/>
                </a:moveTo>
                <a:lnTo>
                  <a:pt x="2254244" y="0"/>
                </a:lnTo>
                <a:lnTo>
                  <a:pt x="2254244" y="971374"/>
                </a:lnTo>
                <a:lnTo>
                  <a:pt x="0" y="971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true" flipV="false" rot="0">
            <a:off x="8655525" y="6648948"/>
            <a:ext cx="1320252" cy="1409978"/>
          </a:xfrm>
          <a:custGeom>
            <a:avLst/>
            <a:gdLst/>
            <a:ahLst/>
            <a:cxnLst/>
            <a:rect r="r" b="b" t="t" l="l"/>
            <a:pathLst>
              <a:path h="1409978" w="1320252">
                <a:moveTo>
                  <a:pt x="1320252" y="0"/>
                </a:moveTo>
                <a:lnTo>
                  <a:pt x="0" y="0"/>
                </a:lnTo>
                <a:lnTo>
                  <a:pt x="0" y="1409978"/>
                </a:lnTo>
                <a:lnTo>
                  <a:pt x="1320252" y="1409978"/>
                </a:lnTo>
                <a:lnTo>
                  <a:pt x="13202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9705217" y="3293720"/>
            <a:ext cx="1833125" cy="1957706"/>
          </a:xfrm>
          <a:custGeom>
            <a:avLst/>
            <a:gdLst/>
            <a:ahLst/>
            <a:cxnLst/>
            <a:rect r="r" b="b" t="t" l="l"/>
            <a:pathLst>
              <a:path h="1957706" w="1833125">
                <a:moveTo>
                  <a:pt x="0" y="0"/>
                </a:moveTo>
                <a:lnTo>
                  <a:pt x="1833125" y="0"/>
                </a:lnTo>
                <a:lnTo>
                  <a:pt x="1833125" y="1957706"/>
                </a:lnTo>
                <a:lnTo>
                  <a:pt x="0" y="19577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1234962" y="2062005"/>
            <a:ext cx="5246370" cy="524637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6666" t="0" r="-16666" b="0"/>
              </a:stretch>
            </a:blipFill>
          </p:spPr>
        </p:sp>
      </p:grpSp>
      <p:sp>
        <p:nvSpPr>
          <p:cNvPr name="TextBox 23" id="23"/>
          <p:cNvSpPr txBox="true"/>
          <p:nvPr/>
        </p:nvSpPr>
        <p:spPr>
          <a:xfrm rot="0">
            <a:off x="2510785" y="3152813"/>
            <a:ext cx="6169422" cy="1575985"/>
          </a:xfrm>
          <a:prstGeom prst="rect">
            <a:avLst/>
          </a:prstGeom>
        </p:spPr>
        <p:txBody>
          <a:bodyPr anchor="t" rtlCol="false" tIns="0" lIns="0" bIns="0" rIns="0">
            <a:spAutoFit/>
          </a:bodyPr>
          <a:lstStyle/>
          <a:p>
            <a:pPr algn="l">
              <a:lnSpc>
                <a:spcPts val="12956"/>
              </a:lnSpc>
              <a:spcBef>
                <a:spcPct val="0"/>
              </a:spcBef>
            </a:pPr>
            <a:r>
              <a:rPr lang="en-US" sz="9254">
                <a:solidFill>
                  <a:srgbClr val="1E302C"/>
                </a:solidFill>
                <a:latin typeface="Amsterdam Four"/>
                <a:ea typeface="Amsterdam Four"/>
                <a:cs typeface="Amsterdam Four"/>
                <a:sym typeface="Amsterdam Four"/>
              </a:rPr>
              <a:t>Our Group</a:t>
            </a:r>
          </a:p>
        </p:txBody>
      </p:sp>
      <p:sp>
        <p:nvSpPr>
          <p:cNvPr name="TextBox 24" id="24"/>
          <p:cNvSpPr txBox="true"/>
          <p:nvPr/>
        </p:nvSpPr>
        <p:spPr>
          <a:xfrm rot="0">
            <a:off x="1028700" y="6578340"/>
            <a:ext cx="7375331" cy="2473257"/>
          </a:xfrm>
          <a:prstGeom prst="rect">
            <a:avLst/>
          </a:prstGeom>
        </p:spPr>
        <p:txBody>
          <a:bodyPr anchor="t" rtlCol="false" tIns="0" lIns="0" bIns="0" rIns="0">
            <a:spAutoFit/>
          </a:bodyPr>
          <a:lstStyle/>
          <a:p>
            <a:pPr algn="l">
              <a:lnSpc>
                <a:spcPts val="5497"/>
              </a:lnSpc>
            </a:pPr>
            <a:r>
              <a:rPr lang="en-US" sz="5497">
                <a:solidFill>
                  <a:srgbClr val="000000"/>
                </a:solidFill>
                <a:latin typeface="Yeseva One"/>
                <a:ea typeface="Yeseva One"/>
                <a:cs typeface="Yeseva One"/>
                <a:sym typeface="Yeseva One"/>
              </a:rPr>
              <a:t>Rahul Samanta</a:t>
            </a:r>
          </a:p>
          <a:p>
            <a:pPr algn="l">
              <a:lnSpc>
                <a:spcPts val="5497"/>
              </a:lnSpc>
            </a:pPr>
          </a:p>
          <a:p>
            <a:pPr algn="l">
              <a:lnSpc>
                <a:spcPts val="2799"/>
              </a:lnSpc>
            </a:pPr>
            <a:r>
              <a:rPr lang="en-US" sz="2799">
                <a:solidFill>
                  <a:srgbClr val="000000"/>
                </a:solidFill>
                <a:latin typeface="Yeseva One"/>
                <a:ea typeface="Yeseva One"/>
                <a:cs typeface="Yeseva One"/>
                <a:sym typeface="Yeseva One"/>
              </a:rPr>
              <a:t>University Roll: 14271023058</a:t>
            </a:r>
          </a:p>
          <a:p>
            <a:pPr algn="l">
              <a:lnSpc>
                <a:spcPts val="5497"/>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2090" y="9461427"/>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472719" y="9918134"/>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1025345" y="8853341"/>
            <a:ext cx="19403020" cy="2466909"/>
            <a:chOff x="0" y="0"/>
            <a:chExt cx="5110260" cy="649721"/>
          </a:xfrm>
        </p:grpSpPr>
        <p:sp>
          <p:nvSpPr>
            <p:cNvPr name="Freeform 7" id="7"/>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8" id="8"/>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3395284" y="9310048"/>
            <a:ext cx="10561761" cy="0"/>
          </a:xfrm>
          <a:prstGeom prst="line">
            <a:avLst/>
          </a:prstGeom>
          <a:ln cap="rnd" w="47625">
            <a:solidFill>
              <a:srgbClr val="FFEFD4"/>
            </a:solidFill>
            <a:prstDash val="lgDash"/>
            <a:headEnd type="oval" len="lg" w="lg"/>
            <a:tailEnd type="oval" len="lg" w="lg"/>
          </a:ln>
        </p:spPr>
      </p:sp>
      <p:sp>
        <p:nvSpPr>
          <p:cNvPr name="AutoShape 10" id="10"/>
          <p:cNvSpPr/>
          <p:nvPr/>
        </p:nvSpPr>
        <p:spPr>
          <a:xfrm>
            <a:off x="3395284" y="9310048"/>
            <a:ext cx="10561761" cy="0"/>
          </a:xfrm>
          <a:prstGeom prst="line">
            <a:avLst/>
          </a:prstGeom>
          <a:ln cap="rnd" w="47625">
            <a:solidFill>
              <a:srgbClr val="FFEFD4"/>
            </a:solidFill>
            <a:prstDash val="lgDash"/>
            <a:headEnd type="oval" len="lg" w="lg"/>
            <a:tailEnd type="oval" len="lg" w="lg"/>
          </a:ln>
        </p:spPr>
      </p:sp>
      <p:grpSp>
        <p:nvGrpSpPr>
          <p:cNvPr name="Group 11" id="11"/>
          <p:cNvGrpSpPr/>
          <p:nvPr/>
        </p:nvGrpSpPr>
        <p:grpSpPr>
          <a:xfrm rot="0">
            <a:off x="-634311" y="9082646"/>
            <a:ext cx="19403020" cy="2466909"/>
            <a:chOff x="0" y="0"/>
            <a:chExt cx="5110260" cy="649721"/>
          </a:xfrm>
        </p:grpSpPr>
        <p:sp>
          <p:nvSpPr>
            <p:cNvPr name="Freeform 12" id="12"/>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13" id="13"/>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18375" y="9082646"/>
            <a:ext cx="2502845" cy="384215"/>
            <a:chOff x="0" y="0"/>
            <a:chExt cx="2647365" cy="406400"/>
          </a:xfrm>
        </p:grpSpPr>
        <p:sp>
          <p:nvSpPr>
            <p:cNvPr name="Freeform 15" id="15"/>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6" id="16"/>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4846129" y="9082646"/>
            <a:ext cx="2502845" cy="384215"/>
            <a:chOff x="0" y="0"/>
            <a:chExt cx="2647365" cy="406400"/>
          </a:xfrm>
        </p:grpSpPr>
        <p:sp>
          <p:nvSpPr>
            <p:cNvPr name="Freeform 18" id="18"/>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9" id="19"/>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V="true">
            <a:off x="3952794" y="9310962"/>
            <a:ext cx="10561761" cy="0"/>
          </a:xfrm>
          <a:prstGeom prst="line">
            <a:avLst/>
          </a:prstGeom>
          <a:ln cap="rnd" w="47625">
            <a:solidFill>
              <a:srgbClr val="FFEFD4"/>
            </a:solidFill>
            <a:prstDash val="lgDash"/>
            <a:headEnd type="oval" len="lg" w="lg"/>
            <a:tailEnd type="oval" len="lg" w="lg"/>
          </a:ln>
        </p:spPr>
      </p:sp>
      <p:sp>
        <p:nvSpPr>
          <p:cNvPr name="Freeform 21" id="21"/>
          <p:cNvSpPr/>
          <p:nvPr/>
        </p:nvSpPr>
        <p:spPr>
          <a:xfrm flipH="false" flipV="false" rot="0">
            <a:off x="1118375" y="2458120"/>
            <a:ext cx="11975109" cy="5658239"/>
          </a:xfrm>
          <a:custGeom>
            <a:avLst/>
            <a:gdLst/>
            <a:ahLst/>
            <a:cxnLst/>
            <a:rect r="r" b="b" t="t" l="l"/>
            <a:pathLst>
              <a:path h="5658239" w="11975109">
                <a:moveTo>
                  <a:pt x="0" y="0"/>
                </a:moveTo>
                <a:lnTo>
                  <a:pt x="11975109" y="0"/>
                </a:lnTo>
                <a:lnTo>
                  <a:pt x="11975109" y="5658239"/>
                </a:lnTo>
                <a:lnTo>
                  <a:pt x="0" y="5658239"/>
                </a:lnTo>
                <a:lnTo>
                  <a:pt x="0" y="0"/>
                </a:lnTo>
                <a:close/>
              </a:path>
            </a:pathLst>
          </a:custGeom>
          <a:blipFill>
            <a:blip r:embed="rId2"/>
            <a:stretch>
              <a:fillRect l="0" t="0" r="0" b="0"/>
            </a:stretch>
          </a:blipFill>
        </p:spPr>
      </p:sp>
      <p:sp>
        <p:nvSpPr>
          <p:cNvPr name="TextBox 22" id="22"/>
          <p:cNvSpPr txBox="true"/>
          <p:nvPr/>
        </p:nvSpPr>
        <p:spPr>
          <a:xfrm rot="0">
            <a:off x="508556" y="-295275"/>
            <a:ext cx="16335218" cy="2620943"/>
          </a:xfrm>
          <a:prstGeom prst="rect">
            <a:avLst/>
          </a:prstGeom>
        </p:spPr>
        <p:txBody>
          <a:bodyPr anchor="t" rtlCol="false" tIns="0" lIns="0" bIns="0" rIns="0">
            <a:spAutoFit/>
          </a:bodyPr>
          <a:lstStyle/>
          <a:p>
            <a:pPr algn="ctr">
              <a:lnSpc>
                <a:spcPts val="21438"/>
              </a:lnSpc>
              <a:spcBef>
                <a:spcPct val="0"/>
              </a:spcBef>
            </a:pPr>
            <a:r>
              <a:rPr lang="en-US" sz="15313">
                <a:solidFill>
                  <a:srgbClr val="8F6234"/>
                </a:solidFill>
                <a:latin typeface="League Gothic"/>
                <a:ea typeface="League Gothic"/>
                <a:cs typeface="League Gothic"/>
                <a:sym typeface="League Gothic"/>
              </a:rPr>
              <a:t>ALL JOB POSTED</a:t>
            </a:r>
          </a:p>
        </p:txBody>
      </p:sp>
      <p:sp>
        <p:nvSpPr>
          <p:cNvPr name="TextBox 23" id="23"/>
          <p:cNvSpPr txBox="true"/>
          <p:nvPr/>
        </p:nvSpPr>
        <p:spPr>
          <a:xfrm rot="0">
            <a:off x="1304700"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24" id="24"/>
          <p:cNvSpPr txBox="true"/>
          <p:nvPr/>
        </p:nvSpPr>
        <p:spPr>
          <a:xfrm rot="0">
            <a:off x="15032455"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15 of 22</a:t>
            </a:r>
          </a:p>
        </p:txBody>
      </p:sp>
      <p:sp>
        <p:nvSpPr>
          <p:cNvPr name="TextBox 25" id="25"/>
          <p:cNvSpPr txBox="true"/>
          <p:nvPr/>
        </p:nvSpPr>
        <p:spPr>
          <a:xfrm rot="0">
            <a:off x="13518075" y="2248570"/>
            <a:ext cx="3741225" cy="3772780"/>
          </a:xfrm>
          <a:prstGeom prst="rect">
            <a:avLst/>
          </a:prstGeom>
        </p:spPr>
        <p:txBody>
          <a:bodyPr anchor="t" rtlCol="false" tIns="0" lIns="0" bIns="0" rIns="0">
            <a:spAutoFit/>
          </a:bodyPr>
          <a:lstStyle/>
          <a:p>
            <a:pPr algn="ctr">
              <a:lnSpc>
                <a:spcPts val="7301"/>
              </a:lnSpc>
              <a:spcBef>
                <a:spcPct val="0"/>
              </a:spcBef>
            </a:pPr>
            <a:r>
              <a:rPr lang="en-US" b="true" sz="5215">
                <a:solidFill>
                  <a:srgbClr val="8F6234"/>
                </a:solidFill>
                <a:latin typeface="Times New Roman Bold"/>
                <a:ea typeface="Times New Roman Bold"/>
                <a:cs typeface="Times New Roman Bold"/>
                <a:sym typeface="Times New Roman Bold"/>
              </a:rPr>
              <a:t>Post can be edited and applicants can be viewed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2090" y="9461427"/>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472719" y="9918134"/>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1025345" y="8853341"/>
            <a:ext cx="19403020" cy="2466909"/>
            <a:chOff x="0" y="0"/>
            <a:chExt cx="5110260" cy="649721"/>
          </a:xfrm>
        </p:grpSpPr>
        <p:sp>
          <p:nvSpPr>
            <p:cNvPr name="Freeform 7" id="7"/>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8" id="8"/>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3395284" y="9310048"/>
            <a:ext cx="10561761" cy="0"/>
          </a:xfrm>
          <a:prstGeom prst="line">
            <a:avLst/>
          </a:prstGeom>
          <a:ln cap="rnd" w="47625">
            <a:solidFill>
              <a:srgbClr val="FFEFD4"/>
            </a:solidFill>
            <a:prstDash val="lgDash"/>
            <a:headEnd type="oval" len="lg" w="lg"/>
            <a:tailEnd type="oval" len="lg" w="lg"/>
          </a:ln>
        </p:spPr>
      </p:sp>
      <p:sp>
        <p:nvSpPr>
          <p:cNvPr name="AutoShape 10" id="10"/>
          <p:cNvSpPr/>
          <p:nvPr/>
        </p:nvSpPr>
        <p:spPr>
          <a:xfrm>
            <a:off x="3395284" y="9310048"/>
            <a:ext cx="10561761" cy="0"/>
          </a:xfrm>
          <a:prstGeom prst="line">
            <a:avLst/>
          </a:prstGeom>
          <a:ln cap="rnd" w="47625">
            <a:solidFill>
              <a:srgbClr val="FFEFD4"/>
            </a:solidFill>
            <a:prstDash val="lgDash"/>
            <a:headEnd type="oval" len="lg" w="lg"/>
            <a:tailEnd type="oval" len="lg" w="lg"/>
          </a:ln>
        </p:spPr>
      </p:sp>
      <p:grpSp>
        <p:nvGrpSpPr>
          <p:cNvPr name="Group 11" id="11"/>
          <p:cNvGrpSpPr/>
          <p:nvPr/>
        </p:nvGrpSpPr>
        <p:grpSpPr>
          <a:xfrm rot="0">
            <a:off x="-634311" y="9082646"/>
            <a:ext cx="19403020" cy="2466909"/>
            <a:chOff x="0" y="0"/>
            <a:chExt cx="5110260" cy="649721"/>
          </a:xfrm>
        </p:grpSpPr>
        <p:sp>
          <p:nvSpPr>
            <p:cNvPr name="Freeform 12" id="12"/>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13" id="13"/>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18375" y="9082646"/>
            <a:ext cx="2502845" cy="384215"/>
            <a:chOff x="0" y="0"/>
            <a:chExt cx="2647365" cy="406400"/>
          </a:xfrm>
        </p:grpSpPr>
        <p:sp>
          <p:nvSpPr>
            <p:cNvPr name="Freeform 15" id="15"/>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6" id="16"/>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4846129" y="9082646"/>
            <a:ext cx="2502845" cy="384215"/>
            <a:chOff x="0" y="0"/>
            <a:chExt cx="2647365" cy="406400"/>
          </a:xfrm>
        </p:grpSpPr>
        <p:sp>
          <p:nvSpPr>
            <p:cNvPr name="Freeform 18" id="18"/>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9" id="19"/>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V="true">
            <a:off x="3952794" y="9310962"/>
            <a:ext cx="10561761" cy="0"/>
          </a:xfrm>
          <a:prstGeom prst="line">
            <a:avLst/>
          </a:prstGeom>
          <a:ln cap="rnd" w="47625">
            <a:solidFill>
              <a:srgbClr val="FFEFD4"/>
            </a:solidFill>
            <a:prstDash val="lgDash"/>
            <a:headEnd type="oval" len="lg" w="lg"/>
            <a:tailEnd type="oval" len="lg" w="lg"/>
          </a:ln>
        </p:spPr>
      </p:sp>
      <p:sp>
        <p:nvSpPr>
          <p:cNvPr name="Freeform 21" id="21"/>
          <p:cNvSpPr/>
          <p:nvPr/>
        </p:nvSpPr>
        <p:spPr>
          <a:xfrm flipH="false" flipV="false" rot="0">
            <a:off x="1998378" y="1432505"/>
            <a:ext cx="14641666" cy="6883474"/>
          </a:xfrm>
          <a:custGeom>
            <a:avLst/>
            <a:gdLst/>
            <a:ahLst/>
            <a:cxnLst/>
            <a:rect r="r" b="b" t="t" l="l"/>
            <a:pathLst>
              <a:path h="6883474" w="14641666">
                <a:moveTo>
                  <a:pt x="0" y="0"/>
                </a:moveTo>
                <a:lnTo>
                  <a:pt x="14641666" y="0"/>
                </a:lnTo>
                <a:lnTo>
                  <a:pt x="14641666" y="6883474"/>
                </a:lnTo>
                <a:lnTo>
                  <a:pt x="0" y="6883474"/>
                </a:lnTo>
                <a:lnTo>
                  <a:pt x="0" y="0"/>
                </a:lnTo>
                <a:close/>
              </a:path>
            </a:pathLst>
          </a:custGeom>
          <a:blipFill>
            <a:blip r:embed="rId2"/>
            <a:stretch>
              <a:fillRect l="-509" t="0" r="0" b="-749"/>
            </a:stretch>
          </a:blipFill>
        </p:spPr>
      </p:sp>
      <p:sp>
        <p:nvSpPr>
          <p:cNvPr name="TextBox 22" id="22"/>
          <p:cNvSpPr txBox="true"/>
          <p:nvPr/>
        </p:nvSpPr>
        <p:spPr>
          <a:xfrm rot="0">
            <a:off x="508556" y="-161925"/>
            <a:ext cx="16335218" cy="1377949"/>
          </a:xfrm>
          <a:prstGeom prst="rect">
            <a:avLst/>
          </a:prstGeom>
        </p:spPr>
        <p:txBody>
          <a:bodyPr anchor="t" rtlCol="false" tIns="0" lIns="0" bIns="0" rIns="0">
            <a:spAutoFit/>
          </a:bodyPr>
          <a:lstStyle/>
          <a:p>
            <a:pPr algn="ctr">
              <a:lnSpc>
                <a:spcPts val="11200"/>
              </a:lnSpc>
              <a:spcBef>
                <a:spcPct val="0"/>
              </a:spcBef>
            </a:pPr>
            <a:r>
              <a:rPr lang="en-US" sz="8000">
                <a:solidFill>
                  <a:srgbClr val="8F6234"/>
                </a:solidFill>
                <a:latin typeface="League Gothic"/>
                <a:ea typeface="League Gothic"/>
                <a:cs typeface="League Gothic"/>
                <a:sym typeface="League Gothic"/>
              </a:rPr>
              <a:t>ADD DETAILS</a:t>
            </a:r>
          </a:p>
        </p:txBody>
      </p:sp>
      <p:sp>
        <p:nvSpPr>
          <p:cNvPr name="TextBox 23" id="23"/>
          <p:cNvSpPr txBox="true"/>
          <p:nvPr/>
        </p:nvSpPr>
        <p:spPr>
          <a:xfrm rot="0">
            <a:off x="1304700"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24" id="24"/>
          <p:cNvSpPr txBox="true"/>
          <p:nvPr/>
        </p:nvSpPr>
        <p:spPr>
          <a:xfrm rot="0">
            <a:off x="15032455"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16 of  22</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216120" y="8837080"/>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105194" y="9468140"/>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1270775" y="9235046"/>
            <a:ext cx="2502845" cy="384215"/>
            <a:chOff x="0" y="0"/>
            <a:chExt cx="2647365" cy="406400"/>
          </a:xfrm>
        </p:grpSpPr>
        <p:sp>
          <p:nvSpPr>
            <p:cNvPr name="Freeform 7" id="7"/>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8" id="8"/>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998529" y="9235046"/>
            <a:ext cx="2502845" cy="384215"/>
            <a:chOff x="0" y="0"/>
            <a:chExt cx="2647365" cy="406400"/>
          </a:xfrm>
        </p:grpSpPr>
        <p:sp>
          <p:nvSpPr>
            <p:cNvPr name="Freeform 10" id="10"/>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1" id="11"/>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987487" y="2478068"/>
            <a:ext cx="12313027" cy="5817905"/>
          </a:xfrm>
          <a:custGeom>
            <a:avLst/>
            <a:gdLst/>
            <a:ahLst/>
            <a:cxnLst/>
            <a:rect r="r" b="b" t="t" l="l"/>
            <a:pathLst>
              <a:path h="5817905" w="12313027">
                <a:moveTo>
                  <a:pt x="0" y="0"/>
                </a:moveTo>
                <a:lnTo>
                  <a:pt x="12313026" y="0"/>
                </a:lnTo>
                <a:lnTo>
                  <a:pt x="12313026" y="5817905"/>
                </a:lnTo>
                <a:lnTo>
                  <a:pt x="0" y="5817905"/>
                </a:lnTo>
                <a:lnTo>
                  <a:pt x="0" y="0"/>
                </a:lnTo>
                <a:close/>
              </a:path>
            </a:pathLst>
          </a:custGeom>
          <a:blipFill>
            <a:blip r:embed="rId2"/>
            <a:stretch>
              <a:fillRect l="0" t="0" r="0" b="0"/>
            </a:stretch>
          </a:blipFill>
        </p:spPr>
      </p:sp>
      <p:sp>
        <p:nvSpPr>
          <p:cNvPr name="TextBox 13" id="13"/>
          <p:cNvSpPr txBox="true"/>
          <p:nvPr/>
        </p:nvSpPr>
        <p:spPr>
          <a:xfrm rot="0">
            <a:off x="660956" y="-142875"/>
            <a:ext cx="16335218" cy="2620943"/>
          </a:xfrm>
          <a:prstGeom prst="rect">
            <a:avLst/>
          </a:prstGeom>
        </p:spPr>
        <p:txBody>
          <a:bodyPr anchor="t" rtlCol="false" tIns="0" lIns="0" bIns="0" rIns="0">
            <a:spAutoFit/>
          </a:bodyPr>
          <a:lstStyle/>
          <a:p>
            <a:pPr algn="ctr">
              <a:lnSpc>
                <a:spcPts val="21438"/>
              </a:lnSpc>
              <a:spcBef>
                <a:spcPct val="0"/>
              </a:spcBef>
            </a:pPr>
            <a:r>
              <a:rPr lang="en-US" sz="15313">
                <a:solidFill>
                  <a:srgbClr val="8F6234"/>
                </a:solidFill>
                <a:latin typeface="League Gothic"/>
                <a:ea typeface="League Gothic"/>
                <a:cs typeface="League Gothic"/>
                <a:sym typeface="League Gothic"/>
              </a:rPr>
              <a:t>EDIT JOB POST</a:t>
            </a:r>
          </a:p>
        </p:txBody>
      </p:sp>
      <p:sp>
        <p:nvSpPr>
          <p:cNvPr name="TextBox 14" id="14"/>
          <p:cNvSpPr txBox="true"/>
          <p:nvPr/>
        </p:nvSpPr>
        <p:spPr>
          <a:xfrm rot="0">
            <a:off x="1457100" y="92651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5" id="15"/>
          <p:cNvSpPr txBox="true"/>
          <p:nvPr/>
        </p:nvSpPr>
        <p:spPr>
          <a:xfrm rot="0">
            <a:off x="15184855" y="92651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17 of 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2090" y="9461427"/>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472719" y="9918134"/>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1025345" y="8853341"/>
            <a:ext cx="19403020" cy="2466909"/>
            <a:chOff x="0" y="0"/>
            <a:chExt cx="5110260" cy="649721"/>
          </a:xfrm>
        </p:grpSpPr>
        <p:sp>
          <p:nvSpPr>
            <p:cNvPr name="Freeform 7" id="7"/>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8" id="8"/>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3395284" y="9310048"/>
            <a:ext cx="10561761" cy="0"/>
          </a:xfrm>
          <a:prstGeom prst="line">
            <a:avLst/>
          </a:prstGeom>
          <a:ln cap="rnd" w="47625">
            <a:solidFill>
              <a:srgbClr val="FFEFD4"/>
            </a:solidFill>
            <a:prstDash val="lgDash"/>
            <a:headEnd type="oval" len="lg" w="lg"/>
            <a:tailEnd type="oval" len="lg" w="lg"/>
          </a:ln>
        </p:spPr>
      </p:sp>
      <p:sp>
        <p:nvSpPr>
          <p:cNvPr name="AutoShape 10" id="10"/>
          <p:cNvSpPr/>
          <p:nvPr/>
        </p:nvSpPr>
        <p:spPr>
          <a:xfrm>
            <a:off x="3395284" y="9310048"/>
            <a:ext cx="10561761" cy="0"/>
          </a:xfrm>
          <a:prstGeom prst="line">
            <a:avLst/>
          </a:prstGeom>
          <a:ln cap="rnd" w="47625">
            <a:solidFill>
              <a:srgbClr val="FFEFD4"/>
            </a:solidFill>
            <a:prstDash val="lgDash"/>
            <a:headEnd type="oval" len="lg" w="lg"/>
            <a:tailEnd type="oval" len="lg" w="lg"/>
          </a:ln>
        </p:spPr>
      </p:sp>
      <p:grpSp>
        <p:nvGrpSpPr>
          <p:cNvPr name="Group 11" id="11"/>
          <p:cNvGrpSpPr/>
          <p:nvPr/>
        </p:nvGrpSpPr>
        <p:grpSpPr>
          <a:xfrm rot="0">
            <a:off x="-634311" y="9082646"/>
            <a:ext cx="19403020" cy="2466909"/>
            <a:chOff x="0" y="0"/>
            <a:chExt cx="5110260" cy="649721"/>
          </a:xfrm>
        </p:grpSpPr>
        <p:sp>
          <p:nvSpPr>
            <p:cNvPr name="Freeform 12" id="12"/>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13" id="13"/>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18375" y="9082646"/>
            <a:ext cx="2502845" cy="384215"/>
            <a:chOff x="0" y="0"/>
            <a:chExt cx="2647365" cy="406400"/>
          </a:xfrm>
        </p:grpSpPr>
        <p:sp>
          <p:nvSpPr>
            <p:cNvPr name="Freeform 15" id="15"/>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6" id="16"/>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4846129" y="9082646"/>
            <a:ext cx="2502845" cy="384215"/>
            <a:chOff x="0" y="0"/>
            <a:chExt cx="2647365" cy="406400"/>
          </a:xfrm>
        </p:grpSpPr>
        <p:sp>
          <p:nvSpPr>
            <p:cNvPr name="Freeform 18" id="18"/>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9" id="19"/>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V="true">
            <a:off x="3952794" y="9310962"/>
            <a:ext cx="10561761" cy="0"/>
          </a:xfrm>
          <a:prstGeom prst="line">
            <a:avLst/>
          </a:prstGeom>
          <a:ln cap="rnd" w="47625">
            <a:solidFill>
              <a:srgbClr val="FFEFD4"/>
            </a:solidFill>
            <a:prstDash val="lgDash"/>
            <a:headEnd type="oval" len="lg" w="lg"/>
            <a:tailEnd type="oval" len="lg" w="lg"/>
          </a:ln>
        </p:spPr>
      </p:sp>
      <p:sp>
        <p:nvSpPr>
          <p:cNvPr name="Freeform 21" id="21"/>
          <p:cNvSpPr/>
          <p:nvPr/>
        </p:nvSpPr>
        <p:spPr>
          <a:xfrm flipH="false" flipV="false" rot="0">
            <a:off x="3493371" y="2452388"/>
            <a:ext cx="11301259" cy="5382225"/>
          </a:xfrm>
          <a:custGeom>
            <a:avLst/>
            <a:gdLst/>
            <a:ahLst/>
            <a:cxnLst/>
            <a:rect r="r" b="b" t="t" l="l"/>
            <a:pathLst>
              <a:path h="5382225" w="11301259">
                <a:moveTo>
                  <a:pt x="0" y="0"/>
                </a:moveTo>
                <a:lnTo>
                  <a:pt x="11301258" y="0"/>
                </a:lnTo>
                <a:lnTo>
                  <a:pt x="11301258" y="5382224"/>
                </a:lnTo>
                <a:lnTo>
                  <a:pt x="0" y="5382224"/>
                </a:lnTo>
                <a:lnTo>
                  <a:pt x="0" y="0"/>
                </a:lnTo>
                <a:close/>
              </a:path>
            </a:pathLst>
          </a:custGeom>
          <a:blipFill>
            <a:blip r:embed="rId2"/>
            <a:stretch>
              <a:fillRect l="0" t="0" r="0" b="0"/>
            </a:stretch>
          </a:blipFill>
        </p:spPr>
      </p:sp>
      <p:sp>
        <p:nvSpPr>
          <p:cNvPr name="TextBox 22" id="22"/>
          <p:cNvSpPr txBox="true"/>
          <p:nvPr/>
        </p:nvSpPr>
        <p:spPr>
          <a:xfrm rot="0">
            <a:off x="508556" y="-295275"/>
            <a:ext cx="16335218" cy="2620943"/>
          </a:xfrm>
          <a:prstGeom prst="rect">
            <a:avLst/>
          </a:prstGeom>
        </p:spPr>
        <p:txBody>
          <a:bodyPr anchor="t" rtlCol="false" tIns="0" lIns="0" bIns="0" rIns="0">
            <a:spAutoFit/>
          </a:bodyPr>
          <a:lstStyle/>
          <a:p>
            <a:pPr algn="ctr">
              <a:lnSpc>
                <a:spcPts val="21438"/>
              </a:lnSpc>
              <a:spcBef>
                <a:spcPct val="0"/>
              </a:spcBef>
            </a:pPr>
            <a:r>
              <a:rPr lang="en-US" sz="15313">
                <a:solidFill>
                  <a:srgbClr val="8F6234"/>
                </a:solidFill>
                <a:latin typeface="League Gothic"/>
                <a:ea typeface="League Gothic"/>
                <a:cs typeface="League Gothic"/>
                <a:sym typeface="League Gothic"/>
              </a:rPr>
              <a:t>VIEW APPLICANTS</a:t>
            </a:r>
          </a:p>
        </p:txBody>
      </p:sp>
      <p:sp>
        <p:nvSpPr>
          <p:cNvPr name="TextBox 23" id="23"/>
          <p:cNvSpPr txBox="true"/>
          <p:nvPr/>
        </p:nvSpPr>
        <p:spPr>
          <a:xfrm rot="0">
            <a:off x="1304700"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24" id="24"/>
          <p:cNvSpPr txBox="true"/>
          <p:nvPr/>
        </p:nvSpPr>
        <p:spPr>
          <a:xfrm rot="0">
            <a:off x="15032455" y="91127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18 of 22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204490" y="9613827"/>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2945" y="9005741"/>
            <a:ext cx="19403020" cy="2466909"/>
            <a:chOff x="0" y="0"/>
            <a:chExt cx="5110260" cy="649721"/>
          </a:xfrm>
        </p:grpSpPr>
        <p:sp>
          <p:nvSpPr>
            <p:cNvPr name="Freeform 6" id="6"/>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7" id="7"/>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3547684" y="9462448"/>
            <a:ext cx="10561761" cy="0"/>
          </a:xfrm>
          <a:prstGeom prst="line">
            <a:avLst/>
          </a:prstGeom>
          <a:ln cap="rnd" w="47625">
            <a:solidFill>
              <a:srgbClr val="FFEFD4"/>
            </a:solidFill>
            <a:prstDash val="lgDash"/>
            <a:headEnd type="oval" len="lg" w="lg"/>
            <a:tailEnd type="oval" len="lg" w="lg"/>
          </a:ln>
        </p:spPr>
      </p:sp>
      <p:sp>
        <p:nvSpPr>
          <p:cNvPr name="AutoShape 9" id="9"/>
          <p:cNvSpPr/>
          <p:nvPr/>
        </p:nvSpPr>
        <p:spPr>
          <a:xfrm>
            <a:off x="3547684" y="9462448"/>
            <a:ext cx="10561761" cy="0"/>
          </a:xfrm>
          <a:prstGeom prst="line">
            <a:avLst/>
          </a:prstGeom>
          <a:ln cap="rnd" w="47625">
            <a:solidFill>
              <a:srgbClr val="FFEFD4"/>
            </a:solidFill>
            <a:prstDash val="lgDash"/>
            <a:headEnd type="oval" len="lg" w="lg"/>
            <a:tailEnd type="oval" len="lg" w="lg"/>
          </a:ln>
        </p:spPr>
      </p:sp>
      <p:grpSp>
        <p:nvGrpSpPr>
          <p:cNvPr name="Group 10" id="10"/>
          <p:cNvGrpSpPr/>
          <p:nvPr/>
        </p:nvGrpSpPr>
        <p:grpSpPr>
          <a:xfrm rot="0">
            <a:off x="-481911" y="9235046"/>
            <a:ext cx="19403020" cy="2466909"/>
            <a:chOff x="0" y="0"/>
            <a:chExt cx="5110260" cy="649721"/>
          </a:xfrm>
        </p:grpSpPr>
        <p:sp>
          <p:nvSpPr>
            <p:cNvPr name="Freeform 11" id="11"/>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12" id="12"/>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70775" y="9235046"/>
            <a:ext cx="2502845" cy="384215"/>
            <a:chOff x="0" y="0"/>
            <a:chExt cx="2647365" cy="406400"/>
          </a:xfrm>
        </p:grpSpPr>
        <p:sp>
          <p:nvSpPr>
            <p:cNvPr name="Freeform 14" id="14"/>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5" id="15"/>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flipV="true">
            <a:off x="4105194" y="9463362"/>
            <a:ext cx="10561761" cy="0"/>
          </a:xfrm>
          <a:prstGeom prst="line">
            <a:avLst/>
          </a:prstGeom>
          <a:ln cap="rnd" w="47625">
            <a:solidFill>
              <a:srgbClr val="FFEFD4"/>
            </a:solidFill>
            <a:prstDash val="lgDash"/>
            <a:headEnd type="oval" len="lg" w="lg"/>
            <a:tailEnd type="oval" len="lg" w="lg"/>
          </a:ln>
        </p:spPr>
      </p:sp>
      <p:sp>
        <p:nvSpPr>
          <p:cNvPr name="Freeform 17" id="17"/>
          <p:cNvSpPr/>
          <p:nvPr/>
        </p:nvSpPr>
        <p:spPr>
          <a:xfrm flipH="false" flipV="false" rot="0">
            <a:off x="2522198" y="2244273"/>
            <a:ext cx="13092767" cy="6219064"/>
          </a:xfrm>
          <a:custGeom>
            <a:avLst/>
            <a:gdLst/>
            <a:ahLst/>
            <a:cxnLst/>
            <a:rect r="r" b="b" t="t" l="l"/>
            <a:pathLst>
              <a:path h="6219064" w="13092767">
                <a:moveTo>
                  <a:pt x="0" y="0"/>
                </a:moveTo>
                <a:lnTo>
                  <a:pt x="13092766" y="0"/>
                </a:lnTo>
                <a:lnTo>
                  <a:pt x="13092766" y="6219064"/>
                </a:lnTo>
                <a:lnTo>
                  <a:pt x="0" y="6219064"/>
                </a:lnTo>
                <a:lnTo>
                  <a:pt x="0" y="0"/>
                </a:lnTo>
                <a:close/>
              </a:path>
            </a:pathLst>
          </a:custGeom>
          <a:blipFill>
            <a:blip r:embed="rId2"/>
            <a:stretch>
              <a:fillRect l="0" t="0" r="0" b="0"/>
            </a:stretch>
          </a:blipFill>
        </p:spPr>
      </p:sp>
      <p:sp>
        <p:nvSpPr>
          <p:cNvPr name="TextBox 18" id="18"/>
          <p:cNvSpPr txBox="true"/>
          <p:nvPr/>
        </p:nvSpPr>
        <p:spPr>
          <a:xfrm rot="0">
            <a:off x="660956" y="-142875"/>
            <a:ext cx="16335218" cy="2620943"/>
          </a:xfrm>
          <a:prstGeom prst="rect">
            <a:avLst/>
          </a:prstGeom>
        </p:spPr>
        <p:txBody>
          <a:bodyPr anchor="t" rtlCol="false" tIns="0" lIns="0" bIns="0" rIns="0">
            <a:spAutoFit/>
          </a:bodyPr>
          <a:lstStyle/>
          <a:p>
            <a:pPr algn="ctr">
              <a:lnSpc>
                <a:spcPts val="21438"/>
              </a:lnSpc>
              <a:spcBef>
                <a:spcPct val="0"/>
              </a:spcBef>
            </a:pPr>
            <a:r>
              <a:rPr lang="en-US" sz="15313">
                <a:solidFill>
                  <a:srgbClr val="8F6234"/>
                </a:solidFill>
                <a:latin typeface="League Gothic"/>
                <a:ea typeface="League Gothic"/>
                <a:cs typeface="League Gothic"/>
                <a:sym typeface="League Gothic"/>
              </a:rPr>
              <a:t>UPDATE JOB POST</a:t>
            </a:r>
          </a:p>
        </p:txBody>
      </p:sp>
      <p:sp>
        <p:nvSpPr>
          <p:cNvPr name="TextBox 19" id="19"/>
          <p:cNvSpPr txBox="true"/>
          <p:nvPr/>
        </p:nvSpPr>
        <p:spPr>
          <a:xfrm rot="0">
            <a:off x="1457100" y="92651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grpSp>
        <p:nvGrpSpPr>
          <p:cNvPr name="Group 20" id="20"/>
          <p:cNvGrpSpPr/>
          <p:nvPr/>
        </p:nvGrpSpPr>
        <p:grpSpPr>
          <a:xfrm rot="0">
            <a:off x="14998529" y="9235046"/>
            <a:ext cx="2502845" cy="384215"/>
            <a:chOff x="0" y="0"/>
            <a:chExt cx="2647365" cy="406400"/>
          </a:xfrm>
        </p:grpSpPr>
        <p:sp>
          <p:nvSpPr>
            <p:cNvPr name="Freeform 21" id="21"/>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22" id="22"/>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5184855" y="92651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19 of 22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0">
            <a:off x="6230911" y="2264750"/>
            <a:ext cx="5826177" cy="5757499"/>
          </a:xfrm>
          <a:custGeom>
            <a:avLst/>
            <a:gdLst/>
            <a:ahLst/>
            <a:cxnLst/>
            <a:rect r="r" b="b" t="t" l="l"/>
            <a:pathLst>
              <a:path h="5757499" w="5826177">
                <a:moveTo>
                  <a:pt x="0" y="0"/>
                </a:moveTo>
                <a:lnTo>
                  <a:pt x="5826178" y="0"/>
                </a:lnTo>
                <a:lnTo>
                  <a:pt x="5826178" y="5757500"/>
                </a:lnTo>
                <a:lnTo>
                  <a:pt x="0" y="5757500"/>
                </a:lnTo>
                <a:lnTo>
                  <a:pt x="0" y="0"/>
                </a:lnTo>
                <a:close/>
              </a:path>
            </a:pathLst>
          </a:custGeom>
          <a:blipFill>
            <a:blip r:embed="rId2"/>
            <a:stretch>
              <a:fillRect l="0" t="0" r="0" b="0"/>
            </a:stretch>
          </a:blipFill>
        </p:spPr>
      </p:sp>
      <p:grpSp>
        <p:nvGrpSpPr>
          <p:cNvPr name="Group 3" id="3"/>
          <p:cNvGrpSpPr/>
          <p:nvPr/>
        </p:nvGrpSpPr>
        <p:grpSpPr>
          <a:xfrm rot="0">
            <a:off x="204490" y="9613827"/>
            <a:ext cx="19403020" cy="2466909"/>
            <a:chOff x="0" y="0"/>
            <a:chExt cx="5110260" cy="649721"/>
          </a:xfrm>
        </p:grpSpPr>
        <p:sp>
          <p:nvSpPr>
            <p:cNvPr name="Freeform 4" id="4"/>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5" id="5"/>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72945" y="9005741"/>
            <a:ext cx="19403020" cy="2466909"/>
            <a:chOff x="0" y="0"/>
            <a:chExt cx="5110260" cy="649721"/>
          </a:xfrm>
        </p:grpSpPr>
        <p:sp>
          <p:nvSpPr>
            <p:cNvPr name="Freeform 7" id="7"/>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8" id="8"/>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3547684" y="9462448"/>
            <a:ext cx="10561761" cy="0"/>
          </a:xfrm>
          <a:prstGeom prst="line">
            <a:avLst/>
          </a:prstGeom>
          <a:ln cap="rnd" w="47625">
            <a:solidFill>
              <a:srgbClr val="FFEFD4"/>
            </a:solidFill>
            <a:prstDash val="lgDash"/>
            <a:headEnd type="oval" len="lg" w="lg"/>
            <a:tailEnd type="oval" len="lg" w="lg"/>
          </a:ln>
        </p:spPr>
      </p:sp>
      <p:sp>
        <p:nvSpPr>
          <p:cNvPr name="AutoShape 10" id="10"/>
          <p:cNvSpPr/>
          <p:nvPr/>
        </p:nvSpPr>
        <p:spPr>
          <a:xfrm>
            <a:off x="3547684" y="9462448"/>
            <a:ext cx="10561761" cy="0"/>
          </a:xfrm>
          <a:prstGeom prst="line">
            <a:avLst/>
          </a:prstGeom>
          <a:ln cap="rnd" w="47625">
            <a:solidFill>
              <a:srgbClr val="FFEFD4"/>
            </a:solidFill>
            <a:prstDash val="lgDash"/>
            <a:headEnd type="oval" len="lg" w="lg"/>
            <a:tailEnd type="oval" len="lg" w="lg"/>
          </a:ln>
        </p:spPr>
      </p:sp>
      <p:grpSp>
        <p:nvGrpSpPr>
          <p:cNvPr name="Group 11" id="11"/>
          <p:cNvGrpSpPr/>
          <p:nvPr/>
        </p:nvGrpSpPr>
        <p:grpSpPr>
          <a:xfrm rot="0">
            <a:off x="-481911" y="9235046"/>
            <a:ext cx="19403020" cy="2466909"/>
            <a:chOff x="0" y="0"/>
            <a:chExt cx="5110260" cy="649721"/>
          </a:xfrm>
        </p:grpSpPr>
        <p:sp>
          <p:nvSpPr>
            <p:cNvPr name="Freeform 12" id="12"/>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13" id="13"/>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70775" y="9235046"/>
            <a:ext cx="2502845" cy="384215"/>
            <a:chOff x="0" y="0"/>
            <a:chExt cx="2647365" cy="406400"/>
          </a:xfrm>
        </p:grpSpPr>
        <p:sp>
          <p:nvSpPr>
            <p:cNvPr name="Freeform 15" id="15"/>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6" id="16"/>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4105194" y="9463362"/>
            <a:ext cx="10561761" cy="0"/>
          </a:xfrm>
          <a:prstGeom prst="line">
            <a:avLst/>
          </a:prstGeom>
          <a:ln cap="rnd" w="47625">
            <a:solidFill>
              <a:srgbClr val="FFEFD4"/>
            </a:solidFill>
            <a:prstDash val="lgDash"/>
            <a:headEnd type="oval" len="lg" w="lg"/>
            <a:tailEnd type="oval" len="lg" w="lg"/>
          </a:ln>
        </p:spPr>
      </p:sp>
      <p:sp>
        <p:nvSpPr>
          <p:cNvPr name="TextBox 18" id="18"/>
          <p:cNvSpPr txBox="true"/>
          <p:nvPr/>
        </p:nvSpPr>
        <p:spPr>
          <a:xfrm rot="0">
            <a:off x="660956" y="-9525"/>
            <a:ext cx="16335218" cy="1377949"/>
          </a:xfrm>
          <a:prstGeom prst="rect">
            <a:avLst/>
          </a:prstGeom>
        </p:spPr>
        <p:txBody>
          <a:bodyPr anchor="t" rtlCol="false" tIns="0" lIns="0" bIns="0" rIns="0">
            <a:spAutoFit/>
          </a:bodyPr>
          <a:lstStyle/>
          <a:p>
            <a:pPr algn="ctr">
              <a:lnSpc>
                <a:spcPts val="11200"/>
              </a:lnSpc>
              <a:spcBef>
                <a:spcPct val="0"/>
              </a:spcBef>
            </a:pPr>
          </a:p>
        </p:txBody>
      </p:sp>
      <p:sp>
        <p:nvSpPr>
          <p:cNvPr name="TextBox 19" id="19"/>
          <p:cNvSpPr txBox="true"/>
          <p:nvPr/>
        </p:nvSpPr>
        <p:spPr>
          <a:xfrm rot="0">
            <a:off x="1457100" y="92651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grpSp>
        <p:nvGrpSpPr>
          <p:cNvPr name="Group 20" id="20"/>
          <p:cNvGrpSpPr/>
          <p:nvPr/>
        </p:nvGrpSpPr>
        <p:grpSpPr>
          <a:xfrm rot="0">
            <a:off x="15150929" y="9387446"/>
            <a:ext cx="2502845" cy="384215"/>
            <a:chOff x="0" y="0"/>
            <a:chExt cx="2647365" cy="406400"/>
          </a:xfrm>
        </p:grpSpPr>
        <p:sp>
          <p:nvSpPr>
            <p:cNvPr name="Freeform 21" id="21"/>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22" id="22"/>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5337255" y="941757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20 of 22</a:t>
            </a:r>
          </a:p>
        </p:txBody>
      </p:sp>
      <p:sp>
        <p:nvSpPr>
          <p:cNvPr name="TextBox 24" id="24"/>
          <p:cNvSpPr txBox="true"/>
          <p:nvPr/>
        </p:nvSpPr>
        <p:spPr>
          <a:xfrm rot="0">
            <a:off x="660956" y="-142875"/>
            <a:ext cx="16335218" cy="2620943"/>
          </a:xfrm>
          <a:prstGeom prst="rect">
            <a:avLst/>
          </a:prstGeom>
        </p:spPr>
        <p:txBody>
          <a:bodyPr anchor="t" rtlCol="false" tIns="0" lIns="0" bIns="0" rIns="0">
            <a:spAutoFit/>
          </a:bodyPr>
          <a:lstStyle/>
          <a:p>
            <a:pPr algn="ctr">
              <a:lnSpc>
                <a:spcPts val="21438"/>
              </a:lnSpc>
              <a:spcBef>
                <a:spcPct val="0"/>
              </a:spcBef>
            </a:pPr>
            <a:r>
              <a:rPr lang="en-US" sz="15313">
                <a:solidFill>
                  <a:srgbClr val="8F6234"/>
                </a:solidFill>
                <a:latin typeface="League Gothic"/>
                <a:ea typeface="League Gothic"/>
                <a:cs typeface="League Gothic"/>
                <a:sym typeface="League Gothic"/>
              </a:rPr>
              <a:t>LOGIN AS STUDENT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0">
            <a:off x="506551" y="2840418"/>
            <a:ext cx="12533778" cy="4606163"/>
          </a:xfrm>
          <a:custGeom>
            <a:avLst/>
            <a:gdLst/>
            <a:ahLst/>
            <a:cxnLst/>
            <a:rect r="r" b="b" t="t" l="l"/>
            <a:pathLst>
              <a:path h="4606163" w="12533778">
                <a:moveTo>
                  <a:pt x="0" y="0"/>
                </a:moveTo>
                <a:lnTo>
                  <a:pt x="12533778" y="0"/>
                </a:lnTo>
                <a:lnTo>
                  <a:pt x="12533778" y="4606164"/>
                </a:lnTo>
                <a:lnTo>
                  <a:pt x="0" y="4606164"/>
                </a:lnTo>
                <a:lnTo>
                  <a:pt x="0" y="0"/>
                </a:lnTo>
                <a:close/>
              </a:path>
            </a:pathLst>
          </a:custGeom>
          <a:blipFill>
            <a:blip r:embed="rId2"/>
            <a:stretch>
              <a:fillRect l="0" t="0" r="0" b="0"/>
            </a:stretch>
          </a:blipFill>
        </p:spPr>
      </p:sp>
      <p:sp>
        <p:nvSpPr>
          <p:cNvPr name="TextBox 3" id="3"/>
          <p:cNvSpPr txBox="true"/>
          <p:nvPr/>
        </p:nvSpPr>
        <p:spPr>
          <a:xfrm rot="0">
            <a:off x="4015519" y="96089"/>
            <a:ext cx="9739686" cy="2066925"/>
          </a:xfrm>
          <a:prstGeom prst="rect">
            <a:avLst/>
          </a:prstGeom>
        </p:spPr>
        <p:txBody>
          <a:bodyPr anchor="t" rtlCol="false" tIns="0" lIns="0" bIns="0" rIns="0">
            <a:spAutoFit/>
          </a:bodyPr>
          <a:lstStyle/>
          <a:p>
            <a:pPr algn="ctr">
              <a:lnSpc>
                <a:spcPts val="16800"/>
              </a:lnSpc>
              <a:spcBef>
                <a:spcPct val="0"/>
              </a:spcBef>
            </a:pPr>
            <a:r>
              <a:rPr lang="en-US" sz="12000">
                <a:solidFill>
                  <a:srgbClr val="8F6234"/>
                </a:solidFill>
                <a:latin typeface="League Gothic"/>
                <a:ea typeface="League Gothic"/>
                <a:cs typeface="League Gothic"/>
                <a:sym typeface="League Gothic"/>
              </a:rPr>
              <a:t>STUDENT PROFILE</a:t>
            </a:r>
          </a:p>
        </p:txBody>
      </p:sp>
      <p:grpSp>
        <p:nvGrpSpPr>
          <p:cNvPr name="Group 4" id="4"/>
          <p:cNvGrpSpPr/>
          <p:nvPr/>
        </p:nvGrpSpPr>
        <p:grpSpPr>
          <a:xfrm rot="0">
            <a:off x="-557510" y="9053545"/>
            <a:ext cx="19403020" cy="2466909"/>
            <a:chOff x="0" y="0"/>
            <a:chExt cx="5110260" cy="649721"/>
          </a:xfrm>
        </p:grpSpPr>
        <p:sp>
          <p:nvSpPr>
            <p:cNvPr name="Freeform 5" id="5"/>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6" id="6"/>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9281937"/>
            <a:ext cx="2502845" cy="384215"/>
            <a:chOff x="0" y="0"/>
            <a:chExt cx="2647365" cy="406400"/>
          </a:xfrm>
        </p:grpSpPr>
        <p:sp>
          <p:nvSpPr>
            <p:cNvPr name="Freeform 8" id="8"/>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9" id="9"/>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756455" y="9281937"/>
            <a:ext cx="2502845" cy="384215"/>
            <a:chOff x="0" y="0"/>
            <a:chExt cx="2647365" cy="406400"/>
          </a:xfrm>
        </p:grpSpPr>
        <p:sp>
          <p:nvSpPr>
            <p:cNvPr name="Freeform 11" id="11"/>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2" id="12"/>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sp>
        <p:nvSpPr>
          <p:cNvPr name="TextBox 14" id="14"/>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5" id="15"/>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21 of 22</a:t>
            </a:r>
          </a:p>
        </p:txBody>
      </p:sp>
      <p:grpSp>
        <p:nvGrpSpPr>
          <p:cNvPr name="Group 16" id="16"/>
          <p:cNvGrpSpPr/>
          <p:nvPr/>
        </p:nvGrpSpPr>
        <p:grpSpPr>
          <a:xfrm rot="0">
            <a:off x="13358253" y="4386168"/>
            <a:ext cx="4762460" cy="1514665"/>
            <a:chOff x="0" y="0"/>
            <a:chExt cx="1254310" cy="398924"/>
          </a:xfrm>
        </p:grpSpPr>
        <p:sp>
          <p:nvSpPr>
            <p:cNvPr name="Freeform 17" id="17"/>
            <p:cNvSpPr/>
            <p:nvPr/>
          </p:nvSpPr>
          <p:spPr>
            <a:xfrm flipH="false" flipV="false" rot="0">
              <a:off x="0" y="0"/>
              <a:ext cx="1254310" cy="398924"/>
            </a:xfrm>
            <a:custGeom>
              <a:avLst/>
              <a:gdLst/>
              <a:ahLst/>
              <a:cxnLst/>
              <a:rect r="r" b="b" t="t" l="l"/>
              <a:pathLst>
                <a:path h="398924" w="1254310">
                  <a:moveTo>
                    <a:pt x="82906" y="0"/>
                  </a:moveTo>
                  <a:lnTo>
                    <a:pt x="1171404" y="0"/>
                  </a:lnTo>
                  <a:cubicBezTo>
                    <a:pt x="1193392" y="0"/>
                    <a:pt x="1214480" y="8735"/>
                    <a:pt x="1230028" y="24283"/>
                  </a:cubicBezTo>
                  <a:cubicBezTo>
                    <a:pt x="1245576" y="39831"/>
                    <a:pt x="1254310" y="60918"/>
                    <a:pt x="1254310" y="82906"/>
                  </a:cubicBezTo>
                  <a:lnTo>
                    <a:pt x="1254310" y="316018"/>
                  </a:lnTo>
                  <a:cubicBezTo>
                    <a:pt x="1254310" y="338006"/>
                    <a:pt x="1245576" y="359093"/>
                    <a:pt x="1230028" y="374641"/>
                  </a:cubicBezTo>
                  <a:cubicBezTo>
                    <a:pt x="1214480" y="390189"/>
                    <a:pt x="1193392" y="398924"/>
                    <a:pt x="1171404" y="398924"/>
                  </a:cubicBezTo>
                  <a:lnTo>
                    <a:pt x="82906" y="398924"/>
                  </a:lnTo>
                  <a:cubicBezTo>
                    <a:pt x="60918" y="398924"/>
                    <a:pt x="39831" y="390189"/>
                    <a:pt x="24283" y="374641"/>
                  </a:cubicBezTo>
                  <a:cubicBezTo>
                    <a:pt x="8735" y="359093"/>
                    <a:pt x="0" y="338006"/>
                    <a:pt x="0" y="316018"/>
                  </a:cubicBezTo>
                  <a:lnTo>
                    <a:pt x="0" y="82906"/>
                  </a:lnTo>
                  <a:cubicBezTo>
                    <a:pt x="0" y="60918"/>
                    <a:pt x="8735" y="39831"/>
                    <a:pt x="24283" y="24283"/>
                  </a:cubicBezTo>
                  <a:cubicBezTo>
                    <a:pt x="39831" y="8735"/>
                    <a:pt x="60918" y="0"/>
                    <a:pt x="82906" y="0"/>
                  </a:cubicBezTo>
                  <a:close/>
                </a:path>
              </a:pathLst>
            </a:custGeom>
            <a:solidFill>
              <a:srgbClr val="FFEFD4"/>
            </a:solidFill>
          </p:spPr>
        </p:sp>
        <p:sp>
          <p:nvSpPr>
            <p:cNvPr name="TextBox 18" id="18"/>
            <p:cNvSpPr txBox="true"/>
            <p:nvPr/>
          </p:nvSpPr>
          <p:spPr>
            <a:xfrm>
              <a:off x="0" y="-152400"/>
              <a:ext cx="1254310" cy="551324"/>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Contact info, bio &amp; skill section</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281937"/>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756455" y="9281937"/>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12" id="12"/>
          <p:cNvGrpSpPr/>
          <p:nvPr/>
        </p:nvGrpSpPr>
        <p:grpSpPr>
          <a:xfrm rot="0">
            <a:off x="13085747" y="4522421"/>
            <a:ext cx="4762460" cy="1514665"/>
            <a:chOff x="0" y="0"/>
            <a:chExt cx="1254310" cy="398924"/>
          </a:xfrm>
        </p:grpSpPr>
        <p:sp>
          <p:nvSpPr>
            <p:cNvPr name="Freeform 13" id="13"/>
            <p:cNvSpPr/>
            <p:nvPr/>
          </p:nvSpPr>
          <p:spPr>
            <a:xfrm flipH="false" flipV="false" rot="0">
              <a:off x="0" y="0"/>
              <a:ext cx="1254310" cy="398924"/>
            </a:xfrm>
            <a:custGeom>
              <a:avLst/>
              <a:gdLst/>
              <a:ahLst/>
              <a:cxnLst/>
              <a:rect r="r" b="b" t="t" l="l"/>
              <a:pathLst>
                <a:path h="398924" w="1254310">
                  <a:moveTo>
                    <a:pt x="82906" y="0"/>
                  </a:moveTo>
                  <a:lnTo>
                    <a:pt x="1171404" y="0"/>
                  </a:lnTo>
                  <a:cubicBezTo>
                    <a:pt x="1193392" y="0"/>
                    <a:pt x="1214480" y="8735"/>
                    <a:pt x="1230028" y="24283"/>
                  </a:cubicBezTo>
                  <a:cubicBezTo>
                    <a:pt x="1245576" y="39831"/>
                    <a:pt x="1254310" y="60918"/>
                    <a:pt x="1254310" y="82906"/>
                  </a:cubicBezTo>
                  <a:lnTo>
                    <a:pt x="1254310" y="316018"/>
                  </a:lnTo>
                  <a:cubicBezTo>
                    <a:pt x="1254310" y="338006"/>
                    <a:pt x="1245576" y="359093"/>
                    <a:pt x="1230028" y="374641"/>
                  </a:cubicBezTo>
                  <a:cubicBezTo>
                    <a:pt x="1214480" y="390189"/>
                    <a:pt x="1193392" y="398924"/>
                    <a:pt x="1171404" y="398924"/>
                  </a:cubicBezTo>
                  <a:lnTo>
                    <a:pt x="82906" y="398924"/>
                  </a:lnTo>
                  <a:cubicBezTo>
                    <a:pt x="60918" y="398924"/>
                    <a:pt x="39831" y="390189"/>
                    <a:pt x="24283" y="374641"/>
                  </a:cubicBezTo>
                  <a:cubicBezTo>
                    <a:pt x="8735" y="359093"/>
                    <a:pt x="0" y="338006"/>
                    <a:pt x="0" y="316018"/>
                  </a:cubicBezTo>
                  <a:lnTo>
                    <a:pt x="0" y="82906"/>
                  </a:lnTo>
                  <a:cubicBezTo>
                    <a:pt x="0" y="60918"/>
                    <a:pt x="8735" y="39831"/>
                    <a:pt x="24283" y="24283"/>
                  </a:cubicBezTo>
                  <a:cubicBezTo>
                    <a:pt x="39831" y="8735"/>
                    <a:pt x="60918" y="0"/>
                    <a:pt x="82906" y="0"/>
                  </a:cubicBezTo>
                  <a:close/>
                </a:path>
              </a:pathLst>
            </a:custGeom>
            <a:solidFill>
              <a:srgbClr val="FFEFD4"/>
            </a:solidFill>
          </p:spPr>
        </p:sp>
        <p:sp>
          <p:nvSpPr>
            <p:cNvPr name="TextBox 14" id="14"/>
            <p:cNvSpPr txBox="true"/>
            <p:nvPr/>
          </p:nvSpPr>
          <p:spPr>
            <a:xfrm>
              <a:off x="0" y="-152400"/>
              <a:ext cx="1254310" cy="551324"/>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Resume preview</a:t>
              </a:r>
            </a:p>
          </p:txBody>
        </p:sp>
      </p:grpSp>
      <p:sp>
        <p:nvSpPr>
          <p:cNvPr name="Freeform 15" id="15"/>
          <p:cNvSpPr/>
          <p:nvPr/>
        </p:nvSpPr>
        <p:spPr>
          <a:xfrm flipH="false" flipV="false" rot="0">
            <a:off x="1449575" y="2480641"/>
            <a:ext cx="11301259" cy="5325718"/>
          </a:xfrm>
          <a:custGeom>
            <a:avLst/>
            <a:gdLst/>
            <a:ahLst/>
            <a:cxnLst/>
            <a:rect r="r" b="b" t="t" l="l"/>
            <a:pathLst>
              <a:path h="5325718" w="11301259">
                <a:moveTo>
                  <a:pt x="0" y="0"/>
                </a:moveTo>
                <a:lnTo>
                  <a:pt x="11301259" y="0"/>
                </a:lnTo>
                <a:lnTo>
                  <a:pt x="11301259" y="5325718"/>
                </a:lnTo>
                <a:lnTo>
                  <a:pt x="0" y="5325718"/>
                </a:lnTo>
                <a:lnTo>
                  <a:pt x="0" y="0"/>
                </a:lnTo>
                <a:close/>
              </a:path>
            </a:pathLst>
          </a:custGeom>
          <a:blipFill>
            <a:blip r:embed="rId2"/>
            <a:stretch>
              <a:fillRect l="0" t="0" r="0" b="0"/>
            </a:stretch>
          </a:blipFill>
        </p:spPr>
      </p:sp>
      <p:sp>
        <p:nvSpPr>
          <p:cNvPr name="TextBox 16" id="16"/>
          <p:cNvSpPr txBox="true"/>
          <p:nvPr/>
        </p:nvSpPr>
        <p:spPr>
          <a:xfrm rot="0">
            <a:off x="4015519" y="96089"/>
            <a:ext cx="9739686" cy="2066925"/>
          </a:xfrm>
          <a:prstGeom prst="rect">
            <a:avLst/>
          </a:prstGeom>
        </p:spPr>
        <p:txBody>
          <a:bodyPr anchor="t" rtlCol="false" tIns="0" lIns="0" bIns="0" rIns="0">
            <a:spAutoFit/>
          </a:bodyPr>
          <a:lstStyle/>
          <a:p>
            <a:pPr algn="ctr">
              <a:lnSpc>
                <a:spcPts val="16800"/>
              </a:lnSpc>
              <a:spcBef>
                <a:spcPct val="0"/>
              </a:spcBef>
            </a:pPr>
            <a:r>
              <a:rPr lang="en-US" sz="12000">
                <a:solidFill>
                  <a:srgbClr val="8F6234"/>
                </a:solidFill>
                <a:latin typeface="League Gothic"/>
                <a:ea typeface="League Gothic"/>
                <a:cs typeface="League Gothic"/>
                <a:sym typeface="League Gothic"/>
              </a:rPr>
              <a:t>STUDENT PROFILE</a:t>
            </a:r>
          </a:p>
        </p:txBody>
      </p:sp>
      <p:sp>
        <p:nvSpPr>
          <p:cNvPr name="TextBox 17" id="17"/>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8" id="18"/>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22 of 22</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281937"/>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756455" y="9281937"/>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12" id="12"/>
          <p:cNvGrpSpPr/>
          <p:nvPr/>
        </p:nvGrpSpPr>
        <p:grpSpPr>
          <a:xfrm rot="0">
            <a:off x="12835949" y="4386168"/>
            <a:ext cx="4762460" cy="1514665"/>
            <a:chOff x="0" y="0"/>
            <a:chExt cx="1254310" cy="398924"/>
          </a:xfrm>
        </p:grpSpPr>
        <p:sp>
          <p:nvSpPr>
            <p:cNvPr name="Freeform 13" id="13"/>
            <p:cNvSpPr/>
            <p:nvPr/>
          </p:nvSpPr>
          <p:spPr>
            <a:xfrm flipH="false" flipV="false" rot="0">
              <a:off x="0" y="0"/>
              <a:ext cx="1254310" cy="398924"/>
            </a:xfrm>
            <a:custGeom>
              <a:avLst/>
              <a:gdLst/>
              <a:ahLst/>
              <a:cxnLst/>
              <a:rect r="r" b="b" t="t" l="l"/>
              <a:pathLst>
                <a:path h="398924" w="1254310">
                  <a:moveTo>
                    <a:pt x="82906" y="0"/>
                  </a:moveTo>
                  <a:lnTo>
                    <a:pt x="1171404" y="0"/>
                  </a:lnTo>
                  <a:cubicBezTo>
                    <a:pt x="1193392" y="0"/>
                    <a:pt x="1214480" y="8735"/>
                    <a:pt x="1230028" y="24283"/>
                  </a:cubicBezTo>
                  <a:cubicBezTo>
                    <a:pt x="1245576" y="39831"/>
                    <a:pt x="1254310" y="60918"/>
                    <a:pt x="1254310" y="82906"/>
                  </a:cubicBezTo>
                  <a:lnTo>
                    <a:pt x="1254310" y="316018"/>
                  </a:lnTo>
                  <a:cubicBezTo>
                    <a:pt x="1254310" y="338006"/>
                    <a:pt x="1245576" y="359093"/>
                    <a:pt x="1230028" y="374641"/>
                  </a:cubicBezTo>
                  <a:cubicBezTo>
                    <a:pt x="1214480" y="390189"/>
                    <a:pt x="1193392" y="398924"/>
                    <a:pt x="1171404" y="398924"/>
                  </a:cubicBezTo>
                  <a:lnTo>
                    <a:pt x="82906" y="398924"/>
                  </a:lnTo>
                  <a:cubicBezTo>
                    <a:pt x="60918" y="398924"/>
                    <a:pt x="39831" y="390189"/>
                    <a:pt x="24283" y="374641"/>
                  </a:cubicBezTo>
                  <a:cubicBezTo>
                    <a:pt x="8735" y="359093"/>
                    <a:pt x="0" y="338006"/>
                    <a:pt x="0" y="316018"/>
                  </a:cubicBezTo>
                  <a:lnTo>
                    <a:pt x="0" y="82906"/>
                  </a:lnTo>
                  <a:cubicBezTo>
                    <a:pt x="0" y="60918"/>
                    <a:pt x="8735" y="39831"/>
                    <a:pt x="24283" y="24283"/>
                  </a:cubicBezTo>
                  <a:cubicBezTo>
                    <a:pt x="39831" y="8735"/>
                    <a:pt x="60918" y="0"/>
                    <a:pt x="82906" y="0"/>
                  </a:cubicBezTo>
                  <a:close/>
                </a:path>
              </a:pathLst>
            </a:custGeom>
            <a:solidFill>
              <a:srgbClr val="FFEFD4"/>
            </a:solidFill>
          </p:spPr>
        </p:sp>
        <p:sp>
          <p:nvSpPr>
            <p:cNvPr name="TextBox 14" id="14"/>
            <p:cNvSpPr txBox="true"/>
            <p:nvPr/>
          </p:nvSpPr>
          <p:spPr>
            <a:xfrm>
              <a:off x="0" y="-152400"/>
              <a:ext cx="1254310" cy="551324"/>
            </a:xfrm>
            <a:prstGeom prst="rect">
              <a:avLst/>
            </a:prstGeom>
          </p:spPr>
          <p:txBody>
            <a:bodyPr anchor="ctr" rtlCol="false" tIns="50800" lIns="50800" bIns="50800" rIns="50800"/>
            <a:lstStyle/>
            <a:p>
              <a:pPr algn="ctr">
                <a:lnSpc>
                  <a:spcPts val="5459"/>
                </a:lnSpc>
              </a:pPr>
              <a:r>
                <a:rPr lang="en-US" b="true" sz="3899">
                  <a:solidFill>
                    <a:srgbClr val="000000"/>
                  </a:solidFill>
                  <a:latin typeface="Times New Roman Bold"/>
                  <a:ea typeface="Times New Roman Bold"/>
                  <a:cs typeface="Times New Roman Bold"/>
                  <a:sym typeface="Times New Roman Bold"/>
                </a:rPr>
                <a:t>Applied job table</a:t>
              </a:r>
            </a:p>
          </p:txBody>
        </p:sp>
      </p:grpSp>
      <p:sp>
        <p:nvSpPr>
          <p:cNvPr name="Freeform 15" id="15"/>
          <p:cNvSpPr/>
          <p:nvPr/>
        </p:nvSpPr>
        <p:spPr>
          <a:xfrm flipH="false" flipV="false" rot="0">
            <a:off x="1028700" y="3335299"/>
            <a:ext cx="11301259" cy="3616403"/>
          </a:xfrm>
          <a:custGeom>
            <a:avLst/>
            <a:gdLst/>
            <a:ahLst/>
            <a:cxnLst/>
            <a:rect r="r" b="b" t="t" l="l"/>
            <a:pathLst>
              <a:path h="3616403" w="11301259">
                <a:moveTo>
                  <a:pt x="0" y="0"/>
                </a:moveTo>
                <a:lnTo>
                  <a:pt x="11301259" y="0"/>
                </a:lnTo>
                <a:lnTo>
                  <a:pt x="11301259" y="3616402"/>
                </a:lnTo>
                <a:lnTo>
                  <a:pt x="0" y="3616402"/>
                </a:lnTo>
                <a:lnTo>
                  <a:pt x="0" y="0"/>
                </a:lnTo>
                <a:close/>
              </a:path>
            </a:pathLst>
          </a:custGeom>
          <a:blipFill>
            <a:blip r:embed="rId2"/>
            <a:stretch>
              <a:fillRect l="0" t="0" r="0" b="0"/>
            </a:stretch>
          </a:blipFill>
        </p:spPr>
      </p:sp>
      <p:sp>
        <p:nvSpPr>
          <p:cNvPr name="TextBox 16" id="16"/>
          <p:cNvSpPr txBox="true"/>
          <p:nvPr/>
        </p:nvSpPr>
        <p:spPr>
          <a:xfrm rot="0">
            <a:off x="4015519" y="96089"/>
            <a:ext cx="9739686" cy="2066925"/>
          </a:xfrm>
          <a:prstGeom prst="rect">
            <a:avLst/>
          </a:prstGeom>
        </p:spPr>
        <p:txBody>
          <a:bodyPr anchor="t" rtlCol="false" tIns="0" lIns="0" bIns="0" rIns="0">
            <a:spAutoFit/>
          </a:bodyPr>
          <a:lstStyle/>
          <a:p>
            <a:pPr algn="ctr">
              <a:lnSpc>
                <a:spcPts val="16800"/>
              </a:lnSpc>
              <a:spcBef>
                <a:spcPct val="0"/>
              </a:spcBef>
            </a:pPr>
            <a:r>
              <a:rPr lang="en-US" sz="12000">
                <a:solidFill>
                  <a:srgbClr val="8F6234"/>
                </a:solidFill>
                <a:latin typeface="League Gothic"/>
                <a:ea typeface="League Gothic"/>
                <a:cs typeface="League Gothic"/>
                <a:sym typeface="League Gothic"/>
              </a:rPr>
              <a:t>STUDENT PROFILE</a:t>
            </a:r>
          </a:p>
        </p:txBody>
      </p:sp>
      <p:sp>
        <p:nvSpPr>
          <p:cNvPr name="TextBox 17" id="17"/>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8" id="18"/>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23 of 22</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AutoShape 2" id="2"/>
          <p:cNvSpPr/>
          <p:nvPr/>
        </p:nvSpPr>
        <p:spPr>
          <a:xfrm>
            <a:off x="4167919" y="9613334"/>
            <a:ext cx="10561761" cy="0"/>
          </a:xfrm>
          <a:prstGeom prst="line">
            <a:avLst/>
          </a:prstGeom>
          <a:ln cap="rnd" w="47625">
            <a:solidFill>
              <a:srgbClr val="FFEFD4"/>
            </a:solidFill>
            <a:prstDash val="lgDash"/>
            <a:headEnd type="oval" len="lg" w="lg"/>
            <a:tailEnd type="oval" len="lg" w="lg"/>
          </a:ln>
        </p:spPr>
      </p:sp>
      <p:sp>
        <p:nvSpPr>
          <p:cNvPr name="AutoShape 3" id="3"/>
          <p:cNvSpPr/>
          <p:nvPr/>
        </p:nvSpPr>
        <p:spPr>
          <a:xfrm>
            <a:off x="3061835" y="9627654"/>
            <a:ext cx="10561761" cy="0"/>
          </a:xfrm>
          <a:prstGeom prst="line">
            <a:avLst/>
          </a:prstGeom>
          <a:ln cap="rnd" w="47625">
            <a:solidFill>
              <a:srgbClr val="FFEFD4"/>
            </a:solidFill>
            <a:prstDash val="lgDash"/>
            <a:headEnd type="oval" len="lg" w="lg"/>
            <a:tailEnd type="oval" len="lg" w="lg"/>
          </a:ln>
        </p:spPr>
      </p:sp>
      <p:sp>
        <p:nvSpPr>
          <p:cNvPr name="AutoShape 4" id="4"/>
          <p:cNvSpPr/>
          <p:nvPr/>
        </p:nvSpPr>
        <p:spPr>
          <a:xfrm>
            <a:off x="3061835" y="9627654"/>
            <a:ext cx="10561761" cy="0"/>
          </a:xfrm>
          <a:prstGeom prst="line">
            <a:avLst/>
          </a:prstGeom>
          <a:ln cap="rnd" w="47625">
            <a:solidFill>
              <a:srgbClr val="FFEFD4"/>
            </a:solidFill>
            <a:prstDash val="lgDash"/>
            <a:headEnd type="oval" len="lg" w="lg"/>
            <a:tailEnd type="oval" len="lg" w="lg"/>
          </a:ln>
        </p:spPr>
      </p:sp>
      <p:grpSp>
        <p:nvGrpSpPr>
          <p:cNvPr name="Group 5" id="5"/>
          <p:cNvGrpSpPr/>
          <p:nvPr/>
        </p:nvGrpSpPr>
        <p:grpSpPr>
          <a:xfrm rot="0">
            <a:off x="784926" y="9400252"/>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512680" y="9400252"/>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619345" y="9628567"/>
            <a:ext cx="10561761" cy="0"/>
          </a:xfrm>
          <a:prstGeom prst="line">
            <a:avLst/>
          </a:prstGeom>
          <a:ln cap="rnd" w="47625">
            <a:solidFill>
              <a:srgbClr val="FFEFD4"/>
            </a:solidFill>
            <a:prstDash val="lgDash"/>
            <a:headEnd type="oval" len="lg" w="lg"/>
            <a:tailEnd type="oval" len="lg" w="lg"/>
          </a:ln>
        </p:spPr>
      </p:sp>
      <p:sp>
        <p:nvSpPr>
          <p:cNvPr name="TextBox 12" id="12"/>
          <p:cNvSpPr txBox="true"/>
          <p:nvPr/>
        </p:nvSpPr>
        <p:spPr>
          <a:xfrm rot="0">
            <a:off x="971251" y="9430375"/>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3" id="13"/>
          <p:cNvSpPr txBox="true"/>
          <p:nvPr/>
        </p:nvSpPr>
        <p:spPr>
          <a:xfrm rot="0">
            <a:off x="14699005" y="9430375"/>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07 of 07</a:t>
            </a:r>
          </a:p>
        </p:txBody>
      </p:sp>
      <p:sp>
        <p:nvSpPr>
          <p:cNvPr name="AutoShape 14" id="14"/>
          <p:cNvSpPr/>
          <p:nvPr/>
        </p:nvSpPr>
        <p:spPr>
          <a:xfrm>
            <a:off x="4320319" y="9765734"/>
            <a:ext cx="10561761" cy="0"/>
          </a:xfrm>
          <a:prstGeom prst="line">
            <a:avLst/>
          </a:prstGeom>
          <a:ln cap="rnd" w="47625">
            <a:solidFill>
              <a:srgbClr val="FFEFD4"/>
            </a:solidFill>
            <a:prstDash val="lgDash"/>
            <a:headEnd type="oval" len="lg" w="lg"/>
            <a:tailEnd type="oval" len="lg" w="lg"/>
          </a:ln>
        </p:spPr>
      </p:sp>
      <p:sp>
        <p:nvSpPr>
          <p:cNvPr name="AutoShape 15" id="15"/>
          <p:cNvSpPr/>
          <p:nvPr/>
        </p:nvSpPr>
        <p:spPr>
          <a:xfrm>
            <a:off x="3214235" y="9780054"/>
            <a:ext cx="10561761" cy="0"/>
          </a:xfrm>
          <a:prstGeom prst="line">
            <a:avLst/>
          </a:prstGeom>
          <a:ln cap="rnd" w="47625">
            <a:solidFill>
              <a:srgbClr val="FFEFD4"/>
            </a:solidFill>
            <a:prstDash val="lgDash"/>
            <a:headEnd type="oval" len="lg" w="lg"/>
            <a:tailEnd type="oval" len="lg" w="lg"/>
          </a:ln>
        </p:spPr>
      </p:sp>
      <p:sp>
        <p:nvSpPr>
          <p:cNvPr name="AutoShape 16" id="16"/>
          <p:cNvSpPr/>
          <p:nvPr/>
        </p:nvSpPr>
        <p:spPr>
          <a:xfrm>
            <a:off x="3214235" y="9780054"/>
            <a:ext cx="10561761" cy="0"/>
          </a:xfrm>
          <a:prstGeom prst="line">
            <a:avLst/>
          </a:prstGeom>
          <a:ln cap="rnd" w="47625">
            <a:solidFill>
              <a:srgbClr val="FFEFD4"/>
            </a:solidFill>
            <a:prstDash val="lgDash"/>
            <a:headEnd type="oval" len="lg" w="lg"/>
            <a:tailEnd type="oval" len="lg" w="lg"/>
          </a:ln>
        </p:spPr>
      </p:sp>
      <p:grpSp>
        <p:nvGrpSpPr>
          <p:cNvPr name="Group 17" id="17"/>
          <p:cNvGrpSpPr/>
          <p:nvPr/>
        </p:nvGrpSpPr>
        <p:grpSpPr>
          <a:xfrm rot="0">
            <a:off x="-729020" y="9258300"/>
            <a:ext cx="19403020" cy="2466909"/>
            <a:chOff x="0" y="0"/>
            <a:chExt cx="5110260" cy="649721"/>
          </a:xfrm>
        </p:grpSpPr>
        <p:sp>
          <p:nvSpPr>
            <p:cNvPr name="Freeform 18" id="18"/>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19" id="19"/>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V="true">
            <a:off x="3771745" y="9780967"/>
            <a:ext cx="10561761" cy="0"/>
          </a:xfrm>
          <a:prstGeom prst="line">
            <a:avLst/>
          </a:prstGeom>
          <a:ln cap="rnd" w="47625">
            <a:solidFill>
              <a:srgbClr val="FFEFD4"/>
            </a:solidFill>
            <a:prstDash val="lgDash"/>
            <a:headEnd type="oval" len="lg" w="lg"/>
            <a:tailEnd type="oval" len="lg" w="lg"/>
          </a:ln>
        </p:spPr>
      </p:sp>
      <p:grpSp>
        <p:nvGrpSpPr>
          <p:cNvPr name="Group 21" id="21"/>
          <p:cNvGrpSpPr/>
          <p:nvPr/>
        </p:nvGrpSpPr>
        <p:grpSpPr>
          <a:xfrm rot="0">
            <a:off x="558990" y="9573627"/>
            <a:ext cx="2502845" cy="384215"/>
            <a:chOff x="0" y="0"/>
            <a:chExt cx="2647365" cy="406400"/>
          </a:xfrm>
        </p:grpSpPr>
        <p:sp>
          <p:nvSpPr>
            <p:cNvPr name="Freeform 22" id="22"/>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23" id="23"/>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4884771" y="9552652"/>
            <a:ext cx="2502845" cy="384215"/>
            <a:chOff x="0" y="0"/>
            <a:chExt cx="2647365" cy="406400"/>
          </a:xfrm>
        </p:grpSpPr>
        <p:sp>
          <p:nvSpPr>
            <p:cNvPr name="Freeform 25" id="25"/>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26" id="26"/>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329936" y="3524315"/>
            <a:ext cx="240663" cy="245165"/>
            <a:chOff x="0" y="0"/>
            <a:chExt cx="63385" cy="64570"/>
          </a:xfrm>
        </p:grpSpPr>
        <p:sp>
          <p:nvSpPr>
            <p:cNvPr name="Freeform 28" id="28"/>
            <p:cNvSpPr/>
            <p:nvPr/>
          </p:nvSpPr>
          <p:spPr>
            <a:xfrm flipH="false" flipV="false" rot="0">
              <a:off x="0" y="0"/>
              <a:ext cx="63385" cy="64570"/>
            </a:xfrm>
            <a:custGeom>
              <a:avLst/>
              <a:gdLst/>
              <a:ahLst/>
              <a:cxnLst/>
              <a:rect r="r" b="b" t="t" l="l"/>
              <a:pathLst>
                <a:path h="64570" w="63385">
                  <a:moveTo>
                    <a:pt x="0" y="0"/>
                  </a:moveTo>
                  <a:lnTo>
                    <a:pt x="63385" y="0"/>
                  </a:lnTo>
                  <a:lnTo>
                    <a:pt x="63385" y="64570"/>
                  </a:lnTo>
                  <a:lnTo>
                    <a:pt x="0" y="64570"/>
                  </a:lnTo>
                  <a:close/>
                </a:path>
              </a:pathLst>
            </a:custGeom>
            <a:solidFill>
              <a:srgbClr val="8F6234"/>
            </a:solidFill>
          </p:spPr>
        </p:sp>
        <p:sp>
          <p:nvSpPr>
            <p:cNvPr name="TextBox 29" id="29"/>
            <p:cNvSpPr txBox="true"/>
            <p:nvPr/>
          </p:nvSpPr>
          <p:spPr>
            <a:xfrm>
              <a:off x="0" y="-47625"/>
              <a:ext cx="63385" cy="11219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318326" y="4694676"/>
            <a:ext cx="240663" cy="245165"/>
            <a:chOff x="0" y="0"/>
            <a:chExt cx="63385" cy="64570"/>
          </a:xfrm>
        </p:grpSpPr>
        <p:sp>
          <p:nvSpPr>
            <p:cNvPr name="Freeform 31" id="31"/>
            <p:cNvSpPr/>
            <p:nvPr/>
          </p:nvSpPr>
          <p:spPr>
            <a:xfrm flipH="false" flipV="false" rot="0">
              <a:off x="0" y="0"/>
              <a:ext cx="63385" cy="64570"/>
            </a:xfrm>
            <a:custGeom>
              <a:avLst/>
              <a:gdLst/>
              <a:ahLst/>
              <a:cxnLst/>
              <a:rect r="r" b="b" t="t" l="l"/>
              <a:pathLst>
                <a:path h="64570" w="63385">
                  <a:moveTo>
                    <a:pt x="0" y="0"/>
                  </a:moveTo>
                  <a:lnTo>
                    <a:pt x="63385" y="0"/>
                  </a:lnTo>
                  <a:lnTo>
                    <a:pt x="63385" y="64570"/>
                  </a:lnTo>
                  <a:lnTo>
                    <a:pt x="0" y="64570"/>
                  </a:lnTo>
                  <a:close/>
                </a:path>
              </a:pathLst>
            </a:custGeom>
            <a:solidFill>
              <a:srgbClr val="8F6234"/>
            </a:solidFill>
          </p:spPr>
        </p:sp>
        <p:sp>
          <p:nvSpPr>
            <p:cNvPr name="TextBox 32" id="32"/>
            <p:cNvSpPr txBox="true"/>
            <p:nvPr/>
          </p:nvSpPr>
          <p:spPr>
            <a:xfrm>
              <a:off x="0" y="-47625"/>
              <a:ext cx="63385" cy="112195"/>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318326" y="5872854"/>
            <a:ext cx="240663" cy="245165"/>
            <a:chOff x="0" y="0"/>
            <a:chExt cx="63385" cy="64570"/>
          </a:xfrm>
        </p:grpSpPr>
        <p:sp>
          <p:nvSpPr>
            <p:cNvPr name="Freeform 34" id="34"/>
            <p:cNvSpPr/>
            <p:nvPr/>
          </p:nvSpPr>
          <p:spPr>
            <a:xfrm flipH="false" flipV="false" rot="0">
              <a:off x="0" y="0"/>
              <a:ext cx="63385" cy="64570"/>
            </a:xfrm>
            <a:custGeom>
              <a:avLst/>
              <a:gdLst/>
              <a:ahLst/>
              <a:cxnLst/>
              <a:rect r="r" b="b" t="t" l="l"/>
              <a:pathLst>
                <a:path h="64570" w="63385">
                  <a:moveTo>
                    <a:pt x="0" y="0"/>
                  </a:moveTo>
                  <a:lnTo>
                    <a:pt x="63385" y="0"/>
                  </a:lnTo>
                  <a:lnTo>
                    <a:pt x="63385" y="64570"/>
                  </a:lnTo>
                  <a:lnTo>
                    <a:pt x="0" y="64570"/>
                  </a:lnTo>
                  <a:close/>
                </a:path>
              </a:pathLst>
            </a:custGeom>
            <a:solidFill>
              <a:srgbClr val="8F6234"/>
            </a:solidFill>
          </p:spPr>
        </p:sp>
        <p:sp>
          <p:nvSpPr>
            <p:cNvPr name="TextBox 35" id="35"/>
            <p:cNvSpPr txBox="true"/>
            <p:nvPr/>
          </p:nvSpPr>
          <p:spPr>
            <a:xfrm>
              <a:off x="0" y="-47625"/>
              <a:ext cx="63385" cy="112195"/>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318326" y="7086777"/>
            <a:ext cx="240663" cy="245165"/>
            <a:chOff x="0" y="0"/>
            <a:chExt cx="63385" cy="64570"/>
          </a:xfrm>
        </p:grpSpPr>
        <p:sp>
          <p:nvSpPr>
            <p:cNvPr name="Freeform 37" id="37"/>
            <p:cNvSpPr/>
            <p:nvPr/>
          </p:nvSpPr>
          <p:spPr>
            <a:xfrm flipH="false" flipV="false" rot="0">
              <a:off x="0" y="0"/>
              <a:ext cx="63385" cy="64570"/>
            </a:xfrm>
            <a:custGeom>
              <a:avLst/>
              <a:gdLst/>
              <a:ahLst/>
              <a:cxnLst/>
              <a:rect r="r" b="b" t="t" l="l"/>
              <a:pathLst>
                <a:path h="64570" w="63385">
                  <a:moveTo>
                    <a:pt x="0" y="0"/>
                  </a:moveTo>
                  <a:lnTo>
                    <a:pt x="63385" y="0"/>
                  </a:lnTo>
                  <a:lnTo>
                    <a:pt x="63385" y="64570"/>
                  </a:lnTo>
                  <a:lnTo>
                    <a:pt x="0" y="64570"/>
                  </a:lnTo>
                  <a:close/>
                </a:path>
              </a:pathLst>
            </a:custGeom>
            <a:solidFill>
              <a:srgbClr val="8F6234"/>
            </a:solidFill>
          </p:spPr>
        </p:sp>
        <p:sp>
          <p:nvSpPr>
            <p:cNvPr name="TextBox 38" id="38"/>
            <p:cNvSpPr txBox="true"/>
            <p:nvPr/>
          </p:nvSpPr>
          <p:spPr>
            <a:xfrm>
              <a:off x="0" y="-47625"/>
              <a:ext cx="63385" cy="112195"/>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318326" y="8300700"/>
            <a:ext cx="240663" cy="245165"/>
            <a:chOff x="0" y="0"/>
            <a:chExt cx="63385" cy="64570"/>
          </a:xfrm>
        </p:grpSpPr>
        <p:sp>
          <p:nvSpPr>
            <p:cNvPr name="Freeform 40" id="40"/>
            <p:cNvSpPr/>
            <p:nvPr/>
          </p:nvSpPr>
          <p:spPr>
            <a:xfrm flipH="false" flipV="false" rot="0">
              <a:off x="0" y="0"/>
              <a:ext cx="63385" cy="64570"/>
            </a:xfrm>
            <a:custGeom>
              <a:avLst/>
              <a:gdLst/>
              <a:ahLst/>
              <a:cxnLst/>
              <a:rect r="r" b="b" t="t" l="l"/>
              <a:pathLst>
                <a:path h="64570" w="63385">
                  <a:moveTo>
                    <a:pt x="0" y="0"/>
                  </a:moveTo>
                  <a:lnTo>
                    <a:pt x="63385" y="0"/>
                  </a:lnTo>
                  <a:lnTo>
                    <a:pt x="63385" y="64570"/>
                  </a:lnTo>
                  <a:lnTo>
                    <a:pt x="0" y="64570"/>
                  </a:lnTo>
                  <a:close/>
                </a:path>
              </a:pathLst>
            </a:custGeom>
            <a:solidFill>
              <a:srgbClr val="8F6234"/>
            </a:solidFill>
          </p:spPr>
        </p:sp>
        <p:sp>
          <p:nvSpPr>
            <p:cNvPr name="TextBox 41" id="41"/>
            <p:cNvSpPr txBox="true"/>
            <p:nvPr/>
          </p:nvSpPr>
          <p:spPr>
            <a:xfrm>
              <a:off x="0" y="-47625"/>
              <a:ext cx="63385" cy="112195"/>
            </a:xfrm>
            <a:prstGeom prst="rect">
              <a:avLst/>
            </a:prstGeom>
          </p:spPr>
          <p:txBody>
            <a:bodyPr anchor="ctr" rtlCol="false" tIns="50800" lIns="50800" bIns="50800" rIns="50800"/>
            <a:lstStyle/>
            <a:p>
              <a:pPr algn="ctr">
                <a:lnSpc>
                  <a:spcPts val="2659"/>
                </a:lnSpc>
              </a:pPr>
            </a:p>
          </p:txBody>
        </p:sp>
      </p:grpSp>
      <p:sp>
        <p:nvSpPr>
          <p:cNvPr name="Freeform 42" id="42"/>
          <p:cNvSpPr/>
          <p:nvPr/>
        </p:nvSpPr>
        <p:spPr>
          <a:xfrm flipH="false" flipV="false" rot="0">
            <a:off x="11959491" y="321826"/>
            <a:ext cx="4877779" cy="2897689"/>
          </a:xfrm>
          <a:custGeom>
            <a:avLst/>
            <a:gdLst/>
            <a:ahLst/>
            <a:cxnLst/>
            <a:rect r="r" b="b" t="t" l="l"/>
            <a:pathLst>
              <a:path h="2897689" w="4877779">
                <a:moveTo>
                  <a:pt x="0" y="0"/>
                </a:moveTo>
                <a:lnTo>
                  <a:pt x="4877779" y="0"/>
                </a:lnTo>
                <a:lnTo>
                  <a:pt x="4877779" y="2897689"/>
                </a:lnTo>
                <a:lnTo>
                  <a:pt x="0" y="2897689"/>
                </a:lnTo>
                <a:lnTo>
                  <a:pt x="0" y="0"/>
                </a:lnTo>
                <a:close/>
              </a:path>
            </a:pathLst>
          </a:custGeom>
          <a:blipFill>
            <a:blip r:embed="rId2"/>
            <a:stretch>
              <a:fillRect l="0" t="-1657" r="0" b="-1657"/>
            </a:stretch>
          </a:blipFill>
        </p:spPr>
      </p:sp>
      <p:sp>
        <p:nvSpPr>
          <p:cNvPr name="TextBox 43" id="43"/>
          <p:cNvSpPr txBox="true"/>
          <p:nvPr/>
        </p:nvSpPr>
        <p:spPr>
          <a:xfrm rot="0">
            <a:off x="745315" y="5644718"/>
            <a:ext cx="17387464" cy="15836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Adv</a:t>
            </a:r>
            <a:r>
              <a:rPr lang="en-US" b="true" sz="2899">
                <a:solidFill>
                  <a:srgbClr val="000000"/>
                </a:solidFill>
                <a:latin typeface="Times New Roman Bold"/>
                <a:ea typeface="Times New Roman Bold"/>
                <a:cs typeface="Times New Roman Bold"/>
                <a:sym typeface="Times New Roman Bold"/>
              </a:rPr>
              <a:t>anced Filtering System - </a:t>
            </a:r>
            <a:r>
              <a:rPr lang="en-US" sz="2899">
                <a:solidFill>
                  <a:srgbClr val="000000"/>
                </a:solidFill>
                <a:latin typeface="Times New Roman"/>
                <a:ea typeface="Times New Roman"/>
                <a:cs typeface="Times New Roman"/>
                <a:sym typeface="Times New Roman"/>
              </a:rPr>
              <a:t>Upgrade the filtering functionality to allow multiple filters to be applied simultaneously (e.g., location, job type, experience level).</a:t>
            </a:r>
          </a:p>
          <a:p>
            <a:pPr algn="l">
              <a:lnSpc>
                <a:spcPts val="4059"/>
              </a:lnSpc>
              <a:spcBef>
                <a:spcPct val="0"/>
              </a:spcBef>
            </a:pPr>
          </a:p>
        </p:txBody>
      </p:sp>
      <p:sp>
        <p:nvSpPr>
          <p:cNvPr name="TextBox 44" id="44"/>
          <p:cNvSpPr txBox="true"/>
          <p:nvPr/>
        </p:nvSpPr>
        <p:spPr>
          <a:xfrm rot="0">
            <a:off x="438658" y="246147"/>
            <a:ext cx="8046529" cy="2620943"/>
          </a:xfrm>
          <a:prstGeom prst="rect">
            <a:avLst/>
          </a:prstGeom>
        </p:spPr>
        <p:txBody>
          <a:bodyPr anchor="t" rtlCol="false" tIns="0" lIns="0" bIns="0" rIns="0">
            <a:spAutoFit/>
          </a:bodyPr>
          <a:lstStyle/>
          <a:p>
            <a:pPr algn="ctr">
              <a:lnSpc>
                <a:spcPts val="21438"/>
              </a:lnSpc>
              <a:spcBef>
                <a:spcPct val="0"/>
              </a:spcBef>
            </a:pPr>
            <a:r>
              <a:rPr lang="en-US" sz="15313">
                <a:solidFill>
                  <a:srgbClr val="8F6234"/>
                </a:solidFill>
                <a:latin typeface="League Gothic"/>
                <a:ea typeface="League Gothic"/>
                <a:cs typeface="League Gothic"/>
                <a:sym typeface="League Gothic"/>
              </a:rPr>
              <a:t>FUTURE SCOPE</a:t>
            </a:r>
          </a:p>
        </p:txBody>
      </p:sp>
      <p:sp>
        <p:nvSpPr>
          <p:cNvPr name="TextBox 45" id="45"/>
          <p:cNvSpPr txBox="true"/>
          <p:nvPr/>
        </p:nvSpPr>
        <p:spPr>
          <a:xfrm rot="0">
            <a:off x="745315" y="9605308"/>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46" id="46"/>
          <p:cNvSpPr txBox="true"/>
          <p:nvPr/>
        </p:nvSpPr>
        <p:spPr>
          <a:xfrm rot="0">
            <a:off x="15071096" y="9586576"/>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24 of 22</a:t>
            </a:r>
          </a:p>
        </p:txBody>
      </p:sp>
      <p:sp>
        <p:nvSpPr>
          <p:cNvPr name="TextBox 47" id="47"/>
          <p:cNvSpPr txBox="true"/>
          <p:nvPr/>
        </p:nvSpPr>
        <p:spPr>
          <a:xfrm rot="0">
            <a:off x="745315" y="3381440"/>
            <a:ext cx="16774158" cy="2098040"/>
          </a:xfrm>
          <a:prstGeom prst="rect">
            <a:avLst/>
          </a:prstGeom>
        </p:spPr>
        <p:txBody>
          <a:bodyPr anchor="t" rtlCol="false" tIns="0" lIns="0" bIns="0" rIns="0">
            <a:spAutoFit/>
          </a:bodyPr>
          <a:lstStyle/>
          <a:p>
            <a:pPr algn="l">
              <a:lnSpc>
                <a:spcPts val="4060"/>
              </a:lnSpc>
              <a:spcBef>
                <a:spcPct val="0"/>
              </a:spcBef>
            </a:pPr>
            <a:r>
              <a:rPr lang="en-US" b="true" sz="2900">
                <a:solidFill>
                  <a:srgbClr val="000000"/>
                </a:solidFill>
                <a:latin typeface="Times New Roman Bold"/>
                <a:ea typeface="Times New Roman Bold"/>
                <a:cs typeface="Times New Roman Bold"/>
                <a:sym typeface="Times New Roman Bold"/>
              </a:rPr>
              <a:t>Pr</a:t>
            </a:r>
            <a:r>
              <a:rPr lang="en-US" b="true" sz="2900">
                <a:solidFill>
                  <a:srgbClr val="000000"/>
                </a:solidFill>
                <a:latin typeface="Times New Roman Bold"/>
                <a:ea typeface="Times New Roman Bold"/>
                <a:cs typeface="Times New Roman Bold"/>
                <a:sym typeface="Times New Roman Bold"/>
              </a:rPr>
              <a:t>ofile Grid Enhancement</a:t>
            </a:r>
            <a:r>
              <a:rPr lang="en-US" sz="2900">
                <a:solidFill>
                  <a:srgbClr val="000000"/>
                </a:solidFill>
                <a:latin typeface="Times New Roman"/>
                <a:ea typeface="Times New Roman"/>
                <a:cs typeface="Times New Roman"/>
                <a:sym typeface="Times New Roman"/>
              </a:rPr>
              <a:t> - Develop a visually appealing profile grid to showcase user profiles, making it easier to explore connections and opportunities.</a:t>
            </a:r>
          </a:p>
          <a:p>
            <a:pPr algn="l">
              <a:lnSpc>
                <a:spcPts val="4060"/>
              </a:lnSpc>
              <a:spcBef>
                <a:spcPct val="0"/>
              </a:spcBef>
            </a:pPr>
          </a:p>
          <a:p>
            <a:pPr algn="l">
              <a:lnSpc>
                <a:spcPts val="4060"/>
              </a:lnSpc>
              <a:spcBef>
                <a:spcPct val="0"/>
              </a:spcBef>
            </a:pPr>
          </a:p>
        </p:txBody>
      </p:sp>
      <p:sp>
        <p:nvSpPr>
          <p:cNvPr name="TextBox 48" id="48"/>
          <p:cNvSpPr txBox="true"/>
          <p:nvPr/>
        </p:nvSpPr>
        <p:spPr>
          <a:xfrm rot="0">
            <a:off x="745315" y="4551680"/>
            <a:ext cx="17387464" cy="10693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Transition to a Off campus+ Browse to Social Media Platform</a:t>
            </a:r>
            <a:r>
              <a:rPr lang="en-US" sz="2899">
                <a:solidFill>
                  <a:srgbClr val="000000"/>
                </a:solidFill>
                <a:latin typeface="Times New Roman"/>
                <a:ea typeface="Times New Roman"/>
                <a:cs typeface="Times New Roman"/>
                <a:sym typeface="Times New Roman"/>
              </a:rPr>
              <a:t> -Evolve the website into a hybrid platform combining job search functionalities with social networking features.</a:t>
            </a:r>
          </a:p>
        </p:txBody>
      </p:sp>
      <p:sp>
        <p:nvSpPr>
          <p:cNvPr name="TextBox 49" id="49"/>
          <p:cNvSpPr txBox="true"/>
          <p:nvPr/>
        </p:nvSpPr>
        <p:spPr>
          <a:xfrm rot="0">
            <a:off x="745315" y="6931836"/>
            <a:ext cx="17387464" cy="15836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Bookmark </a:t>
            </a:r>
            <a:r>
              <a:rPr lang="en-US" b="true" sz="2899">
                <a:solidFill>
                  <a:srgbClr val="000000"/>
                </a:solidFill>
                <a:latin typeface="Times New Roman Bold"/>
                <a:ea typeface="Times New Roman Bold"/>
                <a:cs typeface="Times New Roman Bold"/>
                <a:sym typeface="Times New Roman Bold"/>
              </a:rPr>
              <a:t>and Save Features - </a:t>
            </a:r>
            <a:r>
              <a:rPr lang="en-US" sz="2899">
                <a:solidFill>
                  <a:srgbClr val="000000"/>
                </a:solidFill>
                <a:latin typeface="Times New Roman"/>
                <a:ea typeface="Times New Roman"/>
                <a:cs typeface="Times New Roman"/>
                <a:sym typeface="Times New Roman"/>
              </a:rPr>
              <a:t>Expand the bookmarking system to allow users to organize saved jobs, profiles, or content into categories for better accessibility.</a:t>
            </a:r>
          </a:p>
          <a:p>
            <a:pPr algn="l">
              <a:lnSpc>
                <a:spcPts val="4059"/>
              </a:lnSpc>
              <a:spcBef>
                <a:spcPct val="0"/>
              </a:spcBef>
            </a:pPr>
          </a:p>
        </p:txBody>
      </p:sp>
      <p:sp>
        <p:nvSpPr>
          <p:cNvPr name="TextBox 50" id="50"/>
          <p:cNvSpPr txBox="true"/>
          <p:nvPr/>
        </p:nvSpPr>
        <p:spPr>
          <a:xfrm rot="0">
            <a:off x="745315" y="8137067"/>
            <a:ext cx="17387464" cy="15836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Mobil</a:t>
            </a:r>
            <a:r>
              <a:rPr lang="en-US" b="true" sz="2899">
                <a:solidFill>
                  <a:srgbClr val="000000"/>
                </a:solidFill>
                <a:latin typeface="Times New Roman Bold"/>
                <a:ea typeface="Times New Roman Bold"/>
                <a:cs typeface="Times New Roman Bold"/>
                <a:sym typeface="Times New Roman Bold"/>
              </a:rPr>
              <a:t>e Application - </a:t>
            </a:r>
            <a:r>
              <a:rPr lang="en-US" sz="2899">
                <a:solidFill>
                  <a:srgbClr val="000000"/>
                </a:solidFill>
                <a:latin typeface="Times New Roman"/>
                <a:ea typeface="Times New Roman"/>
                <a:cs typeface="Times New Roman"/>
                <a:sym typeface="Times New Roman"/>
              </a:rPr>
              <a:t>Launch a mobile app for seamless accessibility, ensuring users can stay connected and updated on the go.</a:t>
            </a:r>
          </a:p>
          <a:p>
            <a:pPr algn="l">
              <a:lnSpc>
                <a:spcPts val="405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8838729" y="2062005"/>
            <a:ext cx="5019419" cy="501941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870532" y="4788403"/>
            <a:ext cx="3388768" cy="33887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324675" y="2248316"/>
            <a:ext cx="2480481" cy="24804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07454" y="6571116"/>
            <a:ext cx="2480481" cy="24804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57510" y="9397109"/>
            <a:ext cx="19403020" cy="1779782"/>
            <a:chOff x="0" y="0"/>
            <a:chExt cx="5110260" cy="468749"/>
          </a:xfrm>
        </p:grpSpPr>
        <p:sp>
          <p:nvSpPr>
            <p:cNvPr name="Freeform 15" id="15"/>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16" id="16"/>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068878" y="676275"/>
            <a:ext cx="8238576" cy="3112606"/>
          </a:xfrm>
          <a:prstGeom prst="rect">
            <a:avLst/>
          </a:prstGeom>
        </p:spPr>
        <p:txBody>
          <a:bodyPr anchor="t" rtlCol="false" tIns="0" lIns="0" bIns="0" rIns="0">
            <a:spAutoFit/>
          </a:bodyPr>
          <a:lstStyle/>
          <a:p>
            <a:pPr algn="l">
              <a:lnSpc>
                <a:spcPts val="25430"/>
              </a:lnSpc>
              <a:spcBef>
                <a:spcPct val="0"/>
              </a:spcBef>
            </a:pPr>
            <a:r>
              <a:rPr lang="en-US" sz="18164">
                <a:solidFill>
                  <a:srgbClr val="8F6234"/>
                </a:solidFill>
                <a:latin typeface="League Gothic"/>
                <a:ea typeface="League Gothic"/>
                <a:cs typeface="League Gothic"/>
                <a:sym typeface="League Gothic"/>
              </a:rPr>
              <a:t>MEMBERS OF </a:t>
            </a:r>
          </a:p>
        </p:txBody>
      </p:sp>
      <p:sp>
        <p:nvSpPr>
          <p:cNvPr name="Freeform 18" id="18"/>
          <p:cNvSpPr/>
          <p:nvPr/>
        </p:nvSpPr>
        <p:spPr>
          <a:xfrm flipH="false" flipV="false" rot="2526190">
            <a:off x="15599687" y="1762629"/>
            <a:ext cx="2254244" cy="971374"/>
          </a:xfrm>
          <a:custGeom>
            <a:avLst/>
            <a:gdLst/>
            <a:ahLst/>
            <a:cxnLst/>
            <a:rect r="r" b="b" t="t" l="l"/>
            <a:pathLst>
              <a:path h="971374" w="2254244">
                <a:moveTo>
                  <a:pt x="0" y="0"/>
                </a:moveTo>
                <a:lnTo>
                  <a:pt x="2254244" y="0"/>
                </a:lnTo>
                <a:lnTo>
                  <a:pt x="2254244" y="971374"/>
                </a:lnTo>
                <a:lnTo>
                  <a:pt x="0" y="971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true" flipV="false" rot="0">
            <a:off x="8655525" y="6648948"/>
            <a:ext cx="1320252" cy="1409978"/>
          </a:xfrm>
          <a:custGeom>
            <a:avLst/>
            <a:gdLst/>
            <a:ahLst/>
            <a:cxnLst/>
            <a:rect r="r" b="b" t="t" l="l"/>
            <a:pathLst>
              <a:path h="1409978" w="1320252">
                <a:moveTo>
                  <a:pt x="1320252" y="0"/>
                </a:moveTo>
                <a:lnTo>
                  <a:pt x="0" y="0"/>
                </a:lnTo>
                <a:lnTo>
                  <a:pt x="0" y="1409978"/>
                </a:lnTo>
                <a:lnTo>
                  <a:pt x="1320252" y="1409978"/>
                </a:lnTo>
                <a:lnTo>
                  <a:pt x="13202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9705217" y="3293720"/>
            <a:ext cx="1833125" cy="1957706"/>
          </a:xfrm>
          <a:custGeom>
            <a:avLst/>
            <a:gdLst/>
            <a:ahLst/>
            <a:cxnLst/>
            <a:rect r="r" b="b" t="t" l="l"/>
            <a:pathLst>
              <a:path h="1957706" w="1833125">
                <a:moveTo>
                  <a:pt x="0" y="0"/>
                </a:moveTo>
                <a:lnTo>
                  <a:pt x="1833125" y="0"/>
                </a:lnTo>
                <a:lnTo>
                  <a:pt x="1833125" y="1957706"/>
                </a:lnTo>
                <a:lnTo>
                  <a:pt x="0" y="19577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0794591" y="2564986"/>
            <a:ext cx="5246370" cy="524637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40090" r="0" b="-40090"/>
              </a:stretch>
            </a:blipFill>
          </p:spPr>
        </p:sp>
      </p:grpSp>
      <p:sp>
        <p:nvSpPr>
          <p:cNvPr name="TextBox 23" id="23"/>
          <p:cNvSpPr txBox="true"/>
          <p:nvPr/>
        </p:nvSpPr>
        <p:spPr>
          <a:xfrm rot="0">
            <a:off x="1028700" y="6534486"/>
            <a:ext cx="7375331" cy="1743676"/>
          </a:xfrm>
          <a:prstGeom prst="rect">
            <a:avLst/>
          </a:prstGeom>
        </p:spPr>
        <p:txBody>
          <a:bodyPr anchor="t" rtlCol="false" tIns="0" lIns="0" bIns="0" rIns="0">
            <a:spAutoFit/>
          </a:bodyPr>
          <a:lstStyle/>
          <a:p>
            <a:pPr algn="l">
              <a:lnSpc>
                <a:spcPts val="5497"/>
              </a:lnSpc>
            </a:pPr>
            <a:r>
              <a:rPr lang="en-US" sz="5497">
                <a:solidFill>
                  <a:srgbClr val="000000"/>
                </a:solidFill>
                <a:latin typeface="Yeseva One"/>
                <a:ea typeface="Yeseva One"/>
                <a:cs typeface="Yeseva One"/>
                <a:sym typeface="Yeseva One"/>
              </a:rPr>
              <a:t>Anamika Nandi</a:t>
            </a:r>
          </a:p>
          <a:p>
            <a:pPr algn="l">
              <a:lnSpc>
                <a:spcPts val="5497"/>
              </a:lnSpc>
            </a:pPr>
          </a:p>
          <a:p>
            <a:pPr algn="l">
              <a:lnSpc>
                <a:spcPts val="2799"/>
              </a:lnSpc>
            </a:pPr>
            <a:r>
              <a:rPr lang="en-US" sz="2799">
                <a:solidFill>
                  <a:srgbClr val="000000"/>
                </a:solidFill>
                <a:latin typeface="Yeseva One"/>
                <a:ea typeface="Yeseva One"/>
                <a:cs typeface="Yeseva One"/>
                <a:sym typeface="Yeseva One"/>
              </a:rPr>
              <a:t>University Roll: 14271023058</a:t>
            </a:r>
          </a:p>
        </p:txBody>
      </p:sp>
      <p:sp>
        <p:nvSpPr>
          <p:cNvPr name="TextBox 24" id="24"/>
          <p:cNvSpPr txBox="true"/>
          <p:nvPr/>
        </p:nvSpPr>
        <p:spPr>
          <a:xfrm rot="0">
            <a:off x="2510785" y="3152813"/>
            <a:ext cx="6169422" cy="1575985"/>
          </a:xfrm>
          <a:prstGeom prst="rect">
            <a:avLst/>
          </a:prstGeom>
        </p:spPr>
        <p:txBody>
          <a:bodyPr anchor="t" rtlCol="false" tIns="0" lIns="0" bIns="0" rIns="0">
            <a:spAutoFit/>
          </a:bodyPr>
          <a:lstStyle/>
          <a:p>
            <a:pPr algn="l">
              <a:lnSpc>
                <a:spcPts val="12956"/>
              </a:lnSpc>
              <a:spcBef>
                <a:spcPct val="0"/>
              </a:spcBef>
            </a:pPr>
            <a:r>
              <a:rPr lang="en-US" sz="9254">
                <a:solidFill>
                  <a:srgbClr val="1E302C"/>
                </a:solidFill>
                <a:latin typeface="Amsterdam Four"/>
                <a:ea typeface="Amsterdam Four"/>
                <a:cs typeface="Amsterdam Four"/>
                <a:sym typeface="Amsterdam Four"/>
              </a:rPr>
              <a:t>Our Group</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100310" y="9309027"/>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320319" y="9765734"/>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0" y="8532280"/>
            <a:ext cx="19403020" cy="2466909"/>
            <a:chOff x="0" y="0"/>
            <a:chExt cx="5110260" cy="649721"/>
          </a:xfrm>
        </p:grpSpPr>
        <p:sp>
          <p:nvSpPr>
            <p:cNvPr name="Freeform 7" id="7"/>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8" id="8"/>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32783" y="9066193"/>
            <a:ext cx="2502845" cy="384215"/>
            <a:chOff x="0" y="0"/>
            <a:chExt cx="2647365" cy="406400"/>
          </a:xfrm>
        </p:grpSpPr>
        <p:sp>
          <p:nvSpPr>
            <p:cNvPr name="Freeform 10" id="10"/>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1" id="11"/>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060538" y="9066193"/>
            <a:ext cx="2502845" cy="384215"/>
            <a:chOff x="0" y="0"/>
            <a:chExt cx="2647365" cy="406400"/>
          </a:xfrm>
        </p:grpSpPr>
        <p:sp>
          <p:nvSpPr>
            <p:cNvPr name="Freeform 13" id="13"/>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4" id="14"/>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flipV="true">
            <a:off x="4320335" y="9299287"/>
            <a:ext cx="10031954" cy="6638"/>
          </a:xfrm>
          <a:prstGeom prst="line">
            <a:avLst/>
          </a:prstGeom>
          <a:ln cap="rnd" w="47625">
            <a:solidFill>
              <a:srgbClr val="FFEFD4"/>
            </a:solidFill>
            <a:prstDash val="lgDash"/>
            <a:headEnd type="oval" len="lg" w="lg"/>
            <a:tailEnd type="oval" len="lg" w="lg"/>
          </a:ln>
        </p:spPr>
      </p:sp>
      <p:sp>
        <p:nvSpPr>
          <p:cNvPr name="TextBox 16" id="16"/>
          <p:cNvSpPr txBox="true"/>
          <p:nvPr/>
        </p:nvSpPr>
        <p:spPr>
          <a:xfrm rot="0">
            <a:off x="654635" y="3389577"/>
            <a:ext cx="16722423" cy="4847427"/>
          </a:xfrm>
          <a:prstGeom prst="rect">
            <a:avLst/>
          </a:prstGeom>
        </p:spPr>
        <p:txBody>
          <a:bodyPr anchor="t" rtlCol="false" tIns="0" lIns="0" bIns="0" rIns="0">
            <a:spAutoFit/>
          </a:bodyPr>
          <a:lstStyle/>
          <a:p>
            <a:pPr algn="l">
              <a:lnSpc>
                <a:spcPts val="4243"/>
              </a:lnSpc>
            </a:pPr>
            <a:r>
              <a:rPr lang="en-US" sz="3031">
                <a:solidFill>
                  <a:srgbClr val="000000"/>
                </a:solidFill>
                <a:latin typeface="Times New Roman"/>
                <a:ea typeface="Times New Roman"/>
                <a:cs typeface="Times New Roman"/>
                <a:sym typeface="Times New Roman"/>
              </a:rPr>
              <a:t>Our Job Portal System is designed to simplify and enhance the job search experience while fostering meaningful professional connections. By combining fast, user-friendly features with visually appealing animations and intricate design, the platform aims to provide an efficient and engaging experience for users.</a:t>
            </a:r>
          </a:p>
          <a:p>
            <a:pPr algn="l">
              <a:lnSpc>
                <a:spcPts val="4243"/>
              </a:lnSpc>
            </a:pPr>
            <a:r>
              <a:rPr lang="en-US" sz="3031">
                <a:solidFill>
                  <a:srgbClr val="000000"/>
                </a:solidFill>
                <a:latin typeface="Times New Roman"/>
                <a:ea typeface="Times New Roman"/>
                <a:cs typeface="Times New Roman"/>
                <a:sym typeface="Times New Roman"/>
              </a:rPr>
              <a:t>With future advancements such as multi-filter searches, profile grids, social media integration, and AI-driven recommendations, the system is poised to evolve into a comprehensive career and networking hub. Our commitment to continuous improvement ensures that the platform will remain a valuable tool for job seekers and employers, bridging the gap between talent and opportunity.</a:t>
            </a:r>
          </a:p>
          <a:p>
            <a:pPr algn="l">
              <a:lnSpc>
                <a:spcPts val="4243"/>
              </a:lnSpc>
              <a:spcBef>
                <a:spcPct val="0"/>
              </a:spcBef>
            </a:pPr>
          </a:p>
        </p:txBody>
      </p:sp>
      <p:sp>
        <p:nvSpPr>
          <p:cNvPr name="TextBox 17" id="17"/>
          <p:cNvSpPr txBox="true"/>
          <p:nvPr/>
        </p:nvSpPr>
        <p:spPr>
          <a:xfrm rot="0">
            <a:off x="1519108" y="9096316"/>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8" id="18"/>
          <p:cNvSpPr txBox="true"/>
          <p:nvPr/>
        </p:nvSpPr>
        <p:spPr>
          <a:xfrm rot="0">
            <a:off x="15246863" y="9096316"/>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25 of 22</a:t>
            </a:r>
          </a:p>
        </p:txBody>
      </p:sp>
      <p:sp>
        <p:nvSpPr>
          <p:cNvPr name="TextBox 19" id="19"/>
          <p:cNvSpPr txBox="true"/>
          <p:nvPr/>
        </p:nvSpPr>
        <p:spPr>
          <a:xfrm rot="0">
            <a:off x="1028700" y="63447"/>
            <a:ext cx="13184228" cy="2621280"/>
          </a:xfrm>
          <a:prstGeom prst="rect">
            <a:avLst/>
          </a:prstGeom>
        </p:spPr>
        <p:txBody>
          <a:bodyPr anchor="t" rtlCol="false" tIns="0" lIns="0" bIns="0" rIns="0">
            <a:spAutoFit/>
          </a:bodyPr>
          <a:lstStyle/>
          <a:p>
            <a:pPr algn="ctr">
              <a:lnSpc>
                <a:spcPts val="21420"/>
              </a:lnSpc>
              <a:spcBef>
                <a:spcPct val="0"/>
              </a:spcBef>
            </a:pPr>
            <a:r>
              <a:rPr lang="en-US" sz="15300">
                <a:solidFill>
                  <a:srgbClr val="8F6234"/>
                </a:solidFill>
                <a:latin typeface="League Gothic"/>
                <a:ea typeface="League Gothic"/>
                <a:cs typeface="League Gothic"/>
                <a:sym typeface="League Gothic"/>
              </a:rPr>
              <a:t>Conclusion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889891"/>
            <a:ext cx="19403020" cy="1779782"/>
            <a:chOff x="0" y="0"/>
            <a:chExt cx="5110260" cy="468749"/>
          </a:xfrm>
        </p:grpSpPr>
        <p:sp>
          <p:nvSpPr>
            <p:cNvPr name="Freeform 3" id="3"/>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4" id="4"/>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57510" y="9397109"/>
            <a:ext cx="19403020" cy="1779782"/>
            <a:chOff x="0" y="0"/>
            <a:chExt cx="5110260" cy="468749"/>
          </a:xfrm>
        </p:grpSpPr>
        <p:sp>
          <p:nvSpPr>
            <p:cNvPr name="Freeform 6" id="6"/>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7" id="7"/>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987553" y="1741608"/>
            <a:ext cx="6684726" cy="668472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763173" y="2234242"/>
            <a:ext cx="3729774" cy="37297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198835" y="4790890"/>
            <a:ext cx="3373245" cy="337324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9314807" y="1741608"/>
            <a:ext cx="8030218" cy="6803785"/>
          </a:xfrm>
          <a:custGeom>
            <a:avLst/>
            <a:gdLst/>
            <a:ahLst/>
            <a:cxnLst/>
            <a:rect r="r" b="b" t="t" l="l"/>
            <a:pathLst>
              <a:path h="6803785" w="8030218">
                <a:moveTo>
                  <a:pt x="0" y="0"/>
                </a:moveTo>
                <a:lnTo>
                  <a:pt x="8030218" y="0"/>
                </a:lnTo>
                <a:lnTo>
                  <a:pt x="8030218" y="6803784"/>
                </a:lnTo>
                <a:lnTo>
                  <a:pt x="0" y="6803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89895" y="966133"/>
            <a:ext cx="9524165" cy="3590890"/>
          </a:xfrm>
          <a:prstGeom prst="rect">
            <a:avLst/>
          </a:prstGeom>
        </p:spPr>
        <p:txBody>
          <a:bodyPr anchor="t" rtlCol="false" tIns="0" lIns="0" bIns="0" rIns="0">
            <a:spAutoFit/>
          </a:bodyPr>
          <a:lstStyle/>
          <a:p>
            <a:pPr algn="l">
              <a:lnSpc>
                <a:spcPts val="29398"/>
              </a:lnSpc>
              <a:spcBef>
                <a:spcPct val="0"/>
              </a:spcBef>
            </a:pPr>
            <a:r>
              <a:rPr lang="en-US" sz="20999">
                <a:solidFill>
                  <a:srgbClr val="8F6234"/>
                </a:solidFill>
                <a:latin typeface="League Gothic"/>
                <a:ea typeface="League Gothic"/>
                <a:cs typeface="League Gothic"/>
                <a:sym typeface="League Gothic"/>
              </a:rPr>
              <a:t>THANK</a:t>
            </a:r>
          </a:p>
        </p:txBody>
      </p:sp>
      <p:sp>
        <p:nvSpPr>
          <p:cNvPr name="TextBox 19" id="19"/>
          <p:cNvSpPr txBox="true"/>
          <p:nvPr/>
        </p:nvSpPr>
        <p:spPr>
          <a:xfrm rot="0">
            <a:off x="1289895" y="3404538"/>
            <a:ext cx="7548663" cy="2066844"/>
          </a:xfrm>
          <a:prstGeom prst="rect">
            <a:avLst/>
          </a:prstGeom>
        </p:spPr>
        <p:txBody>
          <a:bodyPr anchor="t" rtlCol="false" tIns="0" lIns="0" bIns="0" rIns="0">
            <a:spAutoFit/>
          </a:bodyPr>
          <a:lstStyle/>
          <a:p>
            <a:pPr algn="l">
              <a:lnSpc>
                <a:spcPts val="16800"/>
              </a:lnSpc>
              <a:spcBef>
                <a:spcPct val="0"/>
              </a:spcBef>
            </a:pPr>
            <a:r>
              <a:rPr lang="en-US" sz="12000">
                <a:solidFill>
                  <a:srgbClr val="1E302C"/>
                </a:solidFill>
                <a:latin typeface="Amsterdam Four"/>
                <a:ea typeface="Amsterdam Four"/>
                <a:cs typeface="Amsterdam Four"/>
                <a:sym typeface="Amsterdam Four"/>
              </a:rPr>
              <a:t>You</a:t>
            </a:r>
          </a:p>
        </p:txBody>
      </p:sp>
      <p:grpSp>
        <p:nvGrpSpPr>
          <p:cNvPr name="Group 20" id="20"/>
          <p:cNvGrpSpPr/>
          <p:nvPr/>
        </p:nvGrpSpPr>
        <p:grpSpPr>
          <a:xfrm rot="0">
            <a:off x="1582536" y="7308367"/>
            <a:ext cx="3069111" cy="460920"/>
            <a:chOff x="0" y="0"/>
            <a:chExt cx="2706079" cy="406400"/>
          </a:xfrm>
        </p:grpSpPr>
        <p:sp>
          <p:nvSpPr>
            <p:cNvPr name="Freeform 21" id="21"/>
            <p:cNvSpPr/>
            <p:nvPr/>
          </p:nvSpPr>
          <p:spPr>
            <a:xfrm flipH="false" flipV="false" rot="0">
              <a:off x="0" y="0"/>
              <a:ext cx="2706079" cy="406400"/>
            </a:xfrm>
            <a:custGeom>
              <a:avLst/>
              <a:gdLst/>
              <a:ahLst/>
              <a:cxnLst/>
              <a:rect r="r" b="b" t="t" l="l"/>
              <a:pathLst>
                <a:path h="406400" w="2706079">
                  <a:moveTo>
                    <a:pt x="2502879" y="0"/>
                  </a:moveTo>
                  <a:cubicBezTo>
                    <a:pt x="2615103" y="0"/>
                    <a:pt x="2706079" y="90976"/>
                    <a:pt x="2706079" y="203200"/>
                  </a:cubicBezTo>
                  <a:cubicBezTo>
                    <a:pt x="2706079" y="315424"/>
                    <a:pt x="2615103" y="406400"/>
                    <a:pt x="2502879"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22" id="22"/>
            <p:cNvSpPr txBox="true"/>
            <p:nvPr/>
          </p:nvSpPr>
          <p:spPr>
            <a:xfrm>
              <a:off x="0" y="-47625"/>
              <a:ext cx="2706079" cy="4540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582536" y="8048428"/>
            <a:ext cx="3069111" cy="460920"/>
            <a:chOff x="0" y="0"/>
            <a:chExt cx="2706079" cy="406400"/>
          </a:xfrm>
        </p:grpSpPr>
        <p:sp>
          <p:nvSpPr>
            <p:cNvPr name="Freeform 24" id="24"/>
            <p:cNvSpPr/>
            <p:nvPr/>
          </p:nvSpPr>
          <p:spPr>
            <a:xfrm flipH="false" flipV="false" rot="0">
              <a:off x="0" y="0"/>
              <a:ext cx="2706079" cy="406400"/>
            </a:xfrm>
            <a:custGeom>
              <a:avLst/>
              <a:gdLst/>
              <a:ahLst/>
              <a:cxnLst/>
              <a:rect r="r" b="b" t="t" l="l"/>
              <a:pathLst>
                <a:path h="406400" w="2706079">
                  <a:moveTo>
                    <a:pt x="2502879" y="0"/>
                  </a:moveTo>
                  <a:cubicBezTo>
                    <a:pt x="2615103" y="0"/>
                    <a:pt x="2706079" y="90976"/>
                    <a:pt x="2706079" y="203200"/>
                  </a:cubicBezTo>
                  <a:cubicBezTo>
                    <a:pt x="2706079" y="315424"/>
                    <a:pt x="2615103" y="406400"/>
                    <a:pt x="2502879"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25" id="25"/>
            <p:cNvSpPr txBox="true"/>
            <p:nvPr/>
          </p:nvSpPr>
          <p:spPr>
            <a:xfrm>
              <a:off x="0" y="-47625"/>
              <a:ext cx="2706079" cy="4540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5682727" y="7308367"/>
            <a:ext cx="3069111" cy="460920"/>
            <a:chOff x="0" y="0"/>
            <a:chExt cx="2706079" cy="406400"/>
          </a:xfrm>
        </p:grpSpPr>
        <p:sp>
          <p:nvSpPr>
            <p:cNvPr name="Freeform 27" id="27"/>
            <p:cNvSpPr/>
            <p:nvPr/>
          </p:nvSpPr>
          <p:spPr>
            <a:xfrm flipH="false" flipV="false" rot="0">
              <a:off x="0" y="0"/>
              <a:ext cx="2706079" cy="406400"/>
            </a:xfrm>
            <a:custGeom>
              <a:avLst/>
              <a:gdLst/>
              <a:ahLst/>
              <a:cxnLst/>
              <a:rect r="r" b="b" t="t" l="l"/>
              <a:pathLst>
                <a:path h="406400" w="2706079">
                  <a:moveTo>
                    <a:pt x="2502879" y="0"/>
                  </a:moveTo>
                  <a:cubicBezTo>
                    <a:pt x="2615103" y="0"/>
                    <a:pt x="2706079" y="90976"/>
                    <a:pt x="2706079" y="203200"/>
                  </a:cubicBezTo>
                  <a:cubicBezTo>
                    <a:pt x="2706079" y="315424"/>
                    <a:pt x="2615103" y="406400"/>
                    <a:pt x="2502879"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28" id="28"/>
            <p:cNvSpPr txBox="true"/>
            <p:nvPr/>
          </p:nvSpPr>
          <p:spPr>
            <a:xfrm>
              <a:off x="0" y="-47625"/>
              <a:ext cx="2706079" cy="45402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5682727" y="8048428"/>
            <a:ext cx="3069111" cy="460920"/>
            <a:chOff x="0" y="0"/>
            <a:chExt cx="2706079" cy="406400"/>
          </a:xfrm>
        </p:grpSpPr>
        <p:sp>
          <p:nvSpPr>
            <p:cNvPr name="Freeform 30" id="30"/>
            <p:cNvSpPr/>
            <p:nvPr/>
          </p:nvSpPr>
          <p:spPr>
            <a:xfrm flipH="false" flipV="false" rot="0">
              <a:off x="0" y="0"/>
              <a:ext cx="2706079" cy="406400"/>
            </a:xfrm>
            <a:custGeom>
              <a:avLst/>
              <a:gdLst/>
              <a:ahLst/>
              <a:cxnLst/>
              <a:rect r="r" b="b" t="t" l="l"/>
              <a:pathLst>
                <a:path h="406400" w="2706079">
                  <a:moveTo>
                    <a:pt x="2502879" y="0"/>
                  </a:moveTo>
                  <a:cubicBezTo>
                    <a:pt x="2615103" y="0"/>
                    <a:pt x="2706079" y="90976"/>
                    <a:pt x="2706079" y="203200"/>
                  </a:cubicBezTo>
                  <a:cubicBezTo>
                    <a:pt x="2706079" y="315424"/>
                    <a:pt x="2615103" y="406400"/>
                    <a:pt x="2502879"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31" id="31"/>
            <p:cNvSpPr txBox="true"/>
            <p:nvPr/>
          </p:nvSpPr>
          <p:spPr>
            <a:xfrm>
              <a:off x="0" y="-47625"/>
              <a:ext cx="2706079" cy="45402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8491720">
            <a:off x="6963099" y="5409702"/>
            <a:ext cx="2254244" cy="971374"/>
          </a:xfrm>
          <a:custGeom>
            <a:avLst/>
            <a:gdLst/>
            <a:ahLst/>
            <a:cxnLst/>
            <a:rect r="r" b="b" t="t" l="l"/>
            <a:pathLst>
              <a:path h="971374" w="2254244">
                <a:moveTo>
                  <a:pt x="0" y="0"/>
                </a:moveTo>
                <a:lnTo>
                  <a:pt x="2254245" y="0"/>
                </a:lnTo>
                <a:lnTo>
                  <a:pt x="2254245"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3134415">
            <a:off x="16132471" y="1910334"/>
            <a:ext cx="1503369" cy="647815"/>
          </a:xfrm>
          <a:custGeom>
            <a:avLst/>
            <a:gdLst/>
            <a:ahLst/>
            <a:cxnLst/>
            <a:rect r="r" b="b" t="t" l="l"/>
            <a:pathLst>
              <a:path h="647815" w="1503369">
                <a:moveTo>
                  <a:pt x="0" y="0"/>
                </a:moveTo>
                <a:lnTo>
                  <a:pt x="1503369" y="0"/>
                </a:lnTo>
                <a:lnTo>
                  <a:pt x="1503369" y="647815"/>
                </a:lnTo>
                <a:lnTo>
                  <a:pt x="0" y="647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7686876" y="1854993"/>
            <a:ext cx="1941184" cy="2073109"/>
          </a:xfrm>
          <a:custGeom>
            <a:avLst/>
            <a:gdLst/>
            <a:ahLst/>
            <a:cxnLst/>
            <a:rect r="r" b="b" t="t" l="l"/>
            <a:pathLst>
              <a:path h="2073109" w="1941184">
                <a:moveTo>
                  <a:pt x="0" y="0"/>
                </a:moveTo>
                <a:lnTo>
                  <a:pt x="1941184" y="0"/>
                </a:lnTo>
                <a:lnTo>
                  <a:pt x="1941184" y="2073109"/>
                </a:lnTo>
                <a:lnTo>
                  <a:pt x="0" y="20731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true" flipV="false" rot="0">
            <a:off x="11388732" y="5620686"/>
            <a:ext cx="1941184" cy="2073109"/>
          </a:xfrm>
          <a:custGeom>
            <a:avLst/>
            <a:gdLst/>
            <a:ahLst/>
            <a:cxnLst/>
            <a:rect r="r" b="b" t="t" l="l"/>
            <a:pathLst>
              <a:path h="2073109" w="1941184">
                <a:moveTo>
                  <a:pt x="1941184" y="0"/>
                </a:moveTo>
                <a:lnTo>
                  <a:pt x="0" y="0"/>
                </a:lnTo>
                <a:lnTo>
                  <a:pt x="0" y="2073110"/>
                </a:lnTo>
                <a:lnTo>
                  <a:pt x="1941184" y="2073110"/>
                </a:lnTo>
                <a:lnTo>
                  <a:pt x="194118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5128891" y="8048428"/>
            <a:ext cx="460920" cy="460920"/>
          </a:xfrm>
          <a:custGeom>
            <a:avLst/>
            <a:gdLst/>
            <a:ahLst/>
            <a:cxnLst/>
            <a:rect r="r" b="b" t="t" l="l"/>
            <a:pathLst>
              <a:path h="460920" w="460920">
                <a:moveTo>
                  <a:pt x="0" y="0"/>
                </a:moveTo>
                <a:lnTo>
                  <a:pt x="460920" y="0"/>
                </a:lnTo>
                <a:lnTo>
                  <a:pt x="460920" y="460920"/>
                </a:lnTo>
                <a:lnTo>
                  <a:pt x="0" y="4609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1026365" y="7308367"/>
            <a:ext cx="460920" cy="460920"/>
          </a:xfrm>
          <a:custGeom>
            <a:avLst/>
            <a:gdLst/>
            <a:ahLst/>
            <a:cxnLst/>
            <a:rect r="r" b="b" t="t" l="l"/>
            <a:pathLst>
              <a:path h="460920" w="460920">
                <a:moveTo>
                  <a:pt x="0" y="0"/>
                </a:moveTo>
                <a:lnTo>
                  <a:pt x="460921" y="0"/>
                </a:lnTo>
                <a:lnTo>
                  <a:pt x="460921" y="460920"/>
                </a:lnTo>
                <a:lnTo>
                  <a:pt x="0" y="4609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8" id="38"/>
          <p:cNvSpPr/>
          <p:nvPr/>
        </p:nvSpPr>
        <p:spPr>
          <a:xfrm flipH="false" flipV="false" rot="0">
            <a:off x="5128891" y="7308367"/>
            <a:ext cx="460920" cy="460920"/>
          </a:xfrm>
          <a:custGeom>
            <a:avLst/>
            <a:gdLst/>
            <a:ahLst/>
            <a:cxnLst/>
            <a:rect r="r" b="b" t="t" l="l"/>
            <a:pathLst>
              <a:path h="460920" w="460920">
                <a:moveTo>
                  <a:pt x="0" y="0"/>
                </a:moveTo>
                <a:lnTo>
                  <a:pt x="460920" y="0"/>
                </a:lnTo>
                <a:lnTo>
                  <a:pt x="460920" y="460920"/>
                </a:lnTo>
                <a:lnTo>
                  <a:pt x="0" y="46092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9" id="39"/>
          <p:cNvSpPr/>
          <p:nvPr/>
        </p:nvSpPr>
        <p:spPr>
          <a:xfrm flipH="false" flipV="false" rot="0">
            <a:off x="1028700" y="8050763"/>
            <a:ext cx="458586" cy="458586"/>
          </a:xfrm>
          <a:custGeom>
            <a:avLst/>
            <a:gdLst/>
            <a:ahLst/>
            <a:cxnLst/>
            <a:rect r="r" b="b" t="t" l="l"/>
            <a:pathLst>
              <a:path h="458586" w="458586">
                <a:moveTo>
                  <a:pt x="0" y="0"/>
                </a:moveTo>
                <a:lnTo>
                  <a:pt x="458586" y="0"/>
                </a:lnTo>
                <a:lnTo>
                  <a:pt x="458586" y="458585"/>
                </a:lnTo>
                <a:lnTo>
                  <a:pt x="0" y="45858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0" id="40"/>
          <p:cNvSpPr txBox="true"/>
          <p:nvPr/>
        </p:nvSpPr>
        <p:spPr>
          <a:xfrm rot="0">
            <a:off x="1831250" y="7347874"/>
            <a:ext cx="2820396" cy="345961"/>
          </a:xfrm>
          <a:prstGeom prst="rect">
            <a:avLst/>
          </a:prstGeom>
        </p:spPr>
        <p:txBody>
          <a:bodyPr anchor="t" rtlCol="false" tIns="0" lIns="0" bIns="0" rIns="0">
            <a:spAutoFit/>
          </a:bodyPr>
          <a:lstStyle/>
          <a:p>
            <a:pPr algn="l">
              <a:lnSpc>
                <a:spcPts val="2521"/>
              </a:lnSpc>
              <a:spcBef>
                <a:spcPct val="0"/>
              </a:spcBef>
            </a:pPr>
            <a:r>
              <a:rPr lang="en-US" sz="1801">
                <a:solidFill>
                  <a:srgbClr val="1E302C"/>
                </a:solidFill>
                <a:latin typeface="Times New Roman"/>
                <a:ea typeface="Times New Roman"/>
                <a:cs typeface="Times New Roman"/>
                <a:sym typeface="Times New Roman"/>
              </a:rPr>
              <a:t>123-456-7890</a:t>
            </a:r>
          </a:p>
        </p:txBody>
      </p:sp>
      <p:sp>
        <p:nvSpPr>
          <p:cNvPr name="TextBox 41" id="41"/>
          <p:cNvSpPr txBox="true"/>
          <p:nvPr/>
        </p:nvSpPr>
        <p:spPr>
          <a:xfrm rot="0">
            <a:off x="1831250" y="8087935"/>
            <a:ext cx="2820396" cy="345961"/>
          </a:xfrm>
          <a:prstGeom prst="rect">
            <a:avLst/>
          </a:prstGeom>
        </p:spPr>
        <p:txBody>
          <a:bodyPr anchor="t" rtlCol="false" tIns="0" lIns="0" bIns="0" rIns="0">
            <a:spAutoFit/>
          </a:bodyPr>
          <a:lstStyle/>
          <a:p>
            <a:pPr algn="l">
              <a:lnSpc>
                <a:spcPts val="2521"/>
              </a:lnSpc>
              <a:spcBef>
                <a:spcPct val="0"/>
              </a:spcBef>
            </a:pPr>
            <a:r>
              <a:rPr lang="en-US" sz="1801">
                <a:solidFill>
                  <a:srgbClr val="1E302C"/>
                </a:solidFill>
                <a:latin typeface="Times New Roman"/>
                <a:ea typeface="Times New Roman"/>
                <a:cs typeface="Times New Roman"/>
                <a:sym typeface="Times New Roman"/>
              </a:rPr>
              <a:t>www.reallygreatsite.com</a:t>
            </a:r>
          </a:p>
        </p:txBody>
      </p:sp>
      <p:sp>
        <p:nvSpPr>
          <p:cNvPr name="TextBox 42" id="42"/>
          <p:cNvSpPr txBox="true"/>
          <p:nvPr/>
        </p:nvSpPr>
        <p:spPr>
          <a:xfrm rot="0">
            <a:off x="5931441" y="7347874"/>
            <a:ext cx="2820396" cy="345961"/>
          </a:xfrm>
          <a:prstGeom prst="rect">
            <a:avLst/>
          </a:prstGeom>
        </p:spPr>
        <p:txBody>
          <a:bodyPr anchor="t" rtlCol="false" tIns="0" lIns="0" bIns="0" rIns="0">
            <a:spAutoFit/>
          </a:bodyPr>
          <a:lstStyle/>
          <a:p>
            <a:pPr algn="l">
              <a:lnSpc>
                <a:spcPts val="2521"/>
              </a:lnSpc>
              <a:spcBef>
                <a:spcPct val="0"/>
              </a:spcBef>
            </a:pPr>
            <a:r>
              <a:rPr lang="en-US" sz="1801">
                <a:solidFill>
                  <a:srgbClr val="1E302C"/>
                </a:solidFill>
                <a:latin typeface="Times New Roman"/>
                <a:ea typeface="Times New Roman"/>
                <a:cs typeface="Times New Roman"/>
                <a:sym typeface="Times New Roman"/>
              </a:rPr>
              <a:t>@reallygreatsite</a:t>
            </a:r>
          </a:p>
        </p:txBody>
      </p:sp>
      <p:sp>
        <p:nvSpPr>
          <p:cNvPr name="TextBox 43" id="43"/>
          <p:cNvSpPr txBox="true"/>
          <p:nvPr/>
        </p:nvSpPr>
        <p:spPr>
          <a:xfrm rot="0">
            <a:off x="5931441" y="8087935"/>
            <a:ext cx="2820396" cy="345961"/>
          </a:xfrm>
          <a:prstGeom prst="rect">
            <a:avLst/>
          </a:prstGeom>
        </p:spPr>
        <p:txBody>
          <a:bodyPr anchor="t" rtlCol="false" tIns="0" lIns="0" bIns="0" rIns="0">
            <a:spAutoFit/>
          </a:bodyPr>
          <a:lstStyle/>
          <a:p>
            <a:pPr algn="l">
              <a:lnSpc>
                <a:spcPts val="2521"/>
              </a:lnSpc>
              <a:spcBef>
                <a:spcPct val="0"/>
              </a:spcBef>
            </a:pPr>
            <a:r>
              <a:rPr lang="en-US" sz="1801">
                <a:solidFill>
                  <a:srgbClr val="1E302C"/>
                </a:solidFill>
                <a:latin typeface="Times New Roman"/>
                <a:ea typeface="Times New Roman"/>
                <a:cs typeface="Times New Roman"/>
                <a:sym typeface="Times New Roman"/>
              </a:rPr>
              <a:t>hello@reallygreatsite.com</a:t>
            </a:r>
          </a:p>
        </p:txBody>
      </p:sp>
      <p:grpSp>
        <p:nvGrpSpPr>
          <p:cNvPr name="Group 44" id="44"/>
          <p:cNvGrpSpPr/>
          <p:nvPr/>
        </p:nvGrpSpPr>
        <p:grpSpPr>
          <a:xfrm rot="0">
            <a:off x="-481911" y="9235046"/>
            <a:ext cx="19403020" cy="2466909"/>
            <a:chOff x="0" y="0"/>
            <a:chExt cx="5110260" cy="649721"/>
          </a:xfrm>
        </p:grpSpPr>
        <p:sp>
          <p:nvSpPr>
            <p:cNvPr name="Freeform 45" id="45"/>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6" id="46"/>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100310" y="9309027"/>
            <a:ext cx="19403020" cy="2466909"/>
            <a:chOff x="0" y="0"/>
            <a:chExt cx="5110260" cy="649721"/>
          </a:xfrm>
        </p:grpSpPr>
        <p:sp>
          <p:nvSpPr>
            <p:cNvPr name="Freeform 48" id="48"/>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9" id="49"/>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0" id="50"/>
          <p:cNvSpPr/>
          <p:nvPr/>
        </p:nvSpPr>
        <p:spPr>
          <a:xfrm>
            <a:off x="4320319" y="9765734"/>
            <a:ext cx="10561761" cy="0"/>
          </a:xfrm>
          <a:prstGeom prst="line">
            <a:avLst/>
          </a:prstGeom>
          <a:ln cap="rnd" w="47625">
            <a:solidFill>
              <a:srgbClr val="FFEFD4"/>
            </a:solidFill>
            <a:prstDash val="lgDash"/>
            <a:headEnd type="oval" len="lg" w="lg"/>
            <a:tailEnd type="oval" len="lg" w="lg"/>
          </a:ln>
        </p:spPr>
      </p:sp>
      <p:grpSp>
        <p:nvGrpSpPr>
          <p:cNvPr name="Group 51" id="51"/>
          <p:cNvGrpSpPr/>
          <p:nvPr/>
        </p:nvGrpSpPr>
        <p:grpSpPr>
          <a:xfrm rot="0">
            <a:off x="0" y="8532280"/>
            <a:ext cx="19403020" cy="2466909"/>
            <a:chOff x="0" y="0"/>
            <a:chExt cx="5110260" cy="649721"/>
          </a:xfrm>
        </p:grpSpPr>
        <p:sp>
          <p:nvSpPr>
            <p:cNvPr name="Freeform 52" id="52"/>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53" id="53"/>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332783" y="9066193"/>
            <a:ext cx="2502845" cy="384215"/>
            <a:chOff x="0" y="0"/>
            <a:chExt cx="2647365" cy="406400"/>
          </a:xfrm>
        </p:grpSpPr>
        <p:sp>
          <p:nvSpPr>
            <p:cNvPr name="Freeform 55" id="55"/>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56" id="56"/>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15060538" y="9066193"/>
            <a:ext cx="2502845" cy="384215"/>
            <a:chOff x="0" y="0"/>
            <a:chExt cx="2647365" cy="406400"/>
          </a:xfrm>
        </p:grpSpPr>
        <p:sp>
          <p:nvSpPr>
            <p:cNvPr name="Freeform 58" id="58"/>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59" id="59"/>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60" id="60"/>
          <p:cNvSpPr/>
          <p:nvPr/>
        </p:nvSpPr>
        <p:spPr>
          <a:xfrm flipV="true">
            <a:off x="4320335" y="9299287"/>
            <a:ext cx="10031954" cy="6638"/>
          </a:xfrm>
          <a:prstGeom prst="line">
            <a:avLst/>
          </a:prstGeom>
          <a:ln cap="rnd" w="47625">
            <a:solidFill>
              <a:srgbClr val="FFEFD4"/>
            </a:solidFill>
            <a:prstDash val="lgDash"/>
            <a:headEnd type="oval" len="lg" w="lg"/>
            <a:tailEnd type="oval" len="lg" w="lg"/>
          </a:ln>
        </p:spPr>
      </p:sp>
      <p:sp>
        <p:nvSpPr>
          <p:cNvPr name="TextBox 61" id="61"/>
          <p:cNvSpPr txBox="true"/>
          <p:nvPr/>
        </p:nvSpPr>
        <p:spPr>
          <a:xfrm rot="0">
            <a:off x="1519108" y="9096316"/>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62" id="62"/>
          <p:cNvSpPr txBox="true"/>
          <p:nvPr/>
        </p:nvSpPr>
        <p:spPr>
          <a:xfrm rot="0">
            <a:off x="15246863" y="9096316"/>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26 of 22</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0">
            <a:off x="9635701" y="2961630"/>
            <a:ext cx="7391463" cy="4900862"/>
          </a:xfrm>
          <a:custGeom>
            <a:avLst/>
            <a:gdLst/>
            <a:ahLst/>
            <a:cxnLst/>
            <a:rect r="r" b="b" t="t" l="l"/>
            <a:pathLst>
              <a:path h="4900862" w="7391463">
                <a:moveTo>
                  <a:pt x="0" y="0"/>
                </a:moveTo>
                <a:lnTo>
                  <a:pt x="7391464" y="0"/>
                </a:lnTo>
                <a:lnTo>
                  <a:pt x="7391464" y="4900862"/>
                </a:lnTo>
                <a:lnTo>
                  <a:pt x="0" y="4900862"/>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1289895" y="966133"/>
            <a:ext cx="9524165" cy="3590944"/>
          </a:xfrm>
          <a:prstGeom prst="rect">
            <a:avLst/>
          </a:prstGeom>
        </p:spPr>
        <p:txBody>
          <a:bodyPr anchor="t" rtlCol="false" tIns="0" lIns="0" bIns="0" rIns="0">
            <a:spAutoFit/>
          </a:bodyPr>
          <a:lstStyle/>
          <a:p>
            <a:pPr algn="l">
              <a:lnSpc>
                <a:spcPts val="29398"/>
              </a:lnSpc>
              <a:spcBef>
                <a:spcPct val="0"/>
              </a:spcBef>
            </a:pPr>
            <a:r>
              <a:rPr lang="en-US" sz="20999">
                <a:solidFill>
                  <a:srgbClr val="8F6234"/>
                </a:solidFill>
                <a:latin typeface="League Gothic"/>
                <a:ea typeface="League Gothic"/>
                <a:cs typeface="League Gothic"/>
                <a:sym typeface="League Gothic"/>
              </a:rPr>
              <a:t>ANY</a:t>
            </a:r>
          </a:p>
        </p:txBody>
      </p:sp>
      <p:sp>
        <p:nvSpPr>
          <p:cNvPr name="TextBox 4" id="4"/>
          <p:cNvSpPr txBox="true"/>
          <p:nvPr/>
        </p:nvSpPr>
        <p:spPr>
          <a:xfrm rot="0">
            <a:off x="1227266" y="4905375"/>
            <a:ext cx="7548663" cy="2066925"/>
          </a:xfrm>
          <a:prstGeom prst="rect">
            <a:avLst/>
          </a:prstGeom>
        </p:spPr>
        <p:txBody>
          <a:bodyPr anchor="t" rtlCol="false" tIns="0" lIns="0" bIns="0" rIns="0">
            <a:spAutoFit/>
          </a:bodyPr>
          <a:lstStyle/>
          <a:p>
            <a:pPr algn="l">
              <a:lnSpc>
                <a:spcPts val="16800"/>
              </a:lnSpc>
              <a:spcBef>
                <a:spcPct val="0"/>
              </a:spcBef>
            </a:pPr>
            <a:r>
              <a:rPr lang="en-US" sz="12000">
                <a:solidFill>
                  <a:srgbClr val="1E302C"/>
                </a:solidFill>
                <a:latin typeface="Amsterdam Four"/>
                <a:ea typeface="Amsterdam Four"/>
                <a:cs typeface="Amsterdam Four"/>
                <a:sym typeface="Amsterdam Four"/>
              </a:rPr>
              <a:t>Questions?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8838729" y="2062005"/>
            <a:ext cx="5019419" cy="501941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870532" y="4788403"/>
            <a:ext cx="3388768" cy="33887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324675" y="2248316"/>
            <a:ext cx="2480481" cy="24804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07454" y="6571116"/>
            <a:ext cx="2480481" cy="24804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57510" y="9397109"/>
            <a:ext cx="19403020" cy="1779782"/>
            <a:chOff x="0" y="0"/>
            <a:chExt cx="5110260" cy="468749"/>
          </a:xfrm>
        </p:grpSpPr>
        <p:sp>
          <p:nvSpPr>
            <p:cNvPr name="Freeform 15" id="15"/>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16" id="16"/>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068878" y="676275"/>
            <a:ext cx="8238576" cy="3112606"/>
          </a:xfrm>
          <a:prstGeom prst="rect">
            <a:avLst/>
          </a:prstGeom>
        </p:spPr>
        <p:txBody>
          <a:bodyPr anchor="t" rtlCol="false" tIns="0" lIns="0" bIns="0" rIns="0">
            <a:spAutoFit/>
          </a:bodyPr>
          <a:lstStyle/>
          <a:p>
            <a:pPr algn="l">
              <a:lnSpc>
                <a:spcPts val="25430"/>
              </a:lnSpc>
              <a:spcBef>
                <a:spcPct val="0"/>
              </a:spcBef>
            </a:pPr>
            <a:r>
              <a:rPr lang="en-US" sz="18164">
                <a:solidFill>
                  <a:srgbClr val="8F6234"/>
                </a:solidFill>
                <a:latin typeface="League Gothic"/>
                <a:ea typeface="League Gothic"/>
                <a:cs typeface="League Gothic"/>
                <a:sym typeface="League Gothic"/>
              </a:rPr>
              <a:t>MEMBERS OF </a:t>
            </a:r>
          </a:p>
        </p:txBody>
      </p:sp>
      <p:sp>
        <p:nvSpPr>
          <p:cNvPr name="Freeform 18" id="18"/>
          <p:cNvSpPr/>
          <p:nvPr/>
        </p:nvSpPr>
        <p:spPr>
          <a:xfrm flipH="false" flipV="false" rot="2526190">
            <a:off x="15599687" y="1762629"/>
            <a:ext cx="2254244" cy="971374"/>
          </a:xfrm>
          <a:custGeom>
            <a:avLst/>
            <a:gdLst/>
            <a:ahLst/>
            <a:cxnLst/>
            <a:rect r="r" b="b" t="t" l="l"/>
            <a:pathLst>
              <a:path h="971374" w="2254244">
                <a:moveTo>
                  <a:pt x="0" y="0"/>
                </a:moveTo>
                <a:lnTo>
                  <a:pt x="2254244" y="0"/>
                </a:lnTo>
                <a:lnTo>
                  <a:pt x="2254244" y="971374"/>
                </a:lnTo>
                <a:lnTo>
                  <a:pt x="0" y="971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true" flipV="false" rot="0">
            <a:off x="8655525" y="6648948"/>
            <a:ext cx="1320252" cy="1409978"/>
          </a:xfrm>
          <a:custGeom>
            <a:avLst/>
            <a:gdLst/>
            <a:ahLst/>
            <a:cxnLst/>
            <a:rect r="r" b="b" t="t" l="l"/>
            <a:pathLst>
              <a:path h="1409978" w="1320252">
                <a:moveTo>
                  <a:pt x="1320252" y="0"/>
                </a:moveTo>
                <a:lnTo>
                  <a:pt x="0" y="0"/>
                </a:lnTo>
                <a:lnTo>
                  <a:pt x="0" y="1409978"/>
                </a:lnTo>
                <a:lnTo>
                  <a:pt x="1320252" y="1409978"/>
                </a:lnTo>
                <a:lnTo>
                  <a:pt x="13202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9705217" y="3293720"/>
            <a:ext cx="1833125" cy="1957706"/>
          </a:xfrm>
          <a:custGeom>
            <a:avLst/>
            <a:gdLst/>
            <a:ahLst/>
            <a:cxnLst/>
            <a:rect r="r" b="b" t="t" l="l"/>
            <a:pathLst>
              <a:path h="1957706" w="1833125">
                <a:moveTo>
                  <a:pt x="0" y="0"/>
                </a:moveTo>
                <a:lnTo>
                  <a:pt x="1833125" y="0"/>
                </a:lnTo>
                <a:lnTo>
                  <a:pt x="1833125" y="1957706"/>
                </a:lnTo>
                <a:lnTo>
                  <a:pt x="0" y="19577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0621779" y="2812556"/>
            <a:ext cx="5246370" cy="524637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12500" r="0" b="-12500"/>
              </a:stretch>
            </a:blipFill>
          </p:spPr>
        </p:sp>
      </p:grpSp>
      <p:sp>
        <p:nvSpPr>
          <p:cNvPr name="TextBox 23" id="23"/>
          <p:cNvSpPr txBox="true"/>
          <p:nvPr/>
        </p:nvSpPr>
        <p:spPr>
          <a:xfrm rot="0">
            <a:off x="2510785" y="3152813"/>
            <a:ext cx="6169422" cy="1575985"/>
          </a:xfrm>
          <a:prstGeom prst="rect">
            <a:avLst/>
          </a:prstGeom>
        </p:spPr>
        <p:txBody>
          <a:bodyPr anchor="t" rtlCol="false" tIns="0" lIns="0" bIns="0" rIns="0">
            <a:spAutoFit/>
          </a:bodyPr>
          <a:lstStyle/>
          <a:p>
            <a:pPr algn="l">
              <a:lnSpc>
                <a:spcPts val="12956"/>
              </a:lnSpc>
              <a:spcBef>
                <a:spcPct val="0"/>
              </a:spcBef>
            </a:pPr>
            <a:r>
              <a:rPr lang="en-US" sz="9254">
                <a:solidFill>
                  <a:srgbClr val="1E302C"/>
                </a:solidFill>
                <a:latin typeface="Amsterdam Four"/>
                <a:ea typeface="Amsterdam Four"/>
                <a:cs typeface="Amsterdam Four"/>
                <a:sym typeface="Amsterdam Four"/>
              </a:rPr>
              <a:t>Our Group</a:t>
            </a:r>
          </a:p>
        </p:txBody>
      </p:sp>
      <p:sp>
        <p:nvSpPr>
          <p:cNvPr name="TextBox 24" id="24"/>
          <p:cNvSpPr txBox="true"/>
          <p:nvPr/>
        </p:nvSpPr>
        <p:spPr>
          <a:xfrm rot="0">
            <a:off x="946820" y="6766007"/>
            <a:ext cx="7375331" cy="1743676"/>
          </a:xfrm>
          <a:prstGeom prst="rect">
            <a:avLst/>
          </a:prstGeom>
        </p:spPr>
        <p:txBody>
          <a:bodyPr anchor="t" rtlCol="false" tIns="0" lIns="0" bIns="0" rIns="0">
            <a:spAutoFit/>
          </a:bodyPr>
          <a:lstStyle/>
          <a:p>
            <a:pPr algn="l">
              <a:lnSpc>
                <a:spcPts val="5497"/>
              </a:lnSpc>
            </a:pPr>
            <a:r>
              <a:rPr lang="en-US" sz="5497">
                <a:solidFill>
                  <a:srgbClr val="000000"/>
                </a:solidFill>
                <a:latin typeface="Yeseva One"/>
                <a:ea typeface="Yeseva One"/>
                <a:cs typeface="Yeseva One"/>
                <a:sym typeface="Yeseva One"/>
              </a:rPr>
              <a:t>Abhigyan Sengupta</a:t>
            </a:r>
          </a:p>
          <a:p>
            <a:pPr algn="l">
              <a:lnSpc>
                <a:spcPts val="5497"/>
              </a:lnSpc>
            </a:pPr>
          </a:p>
          <a:p>
            <a:pPr algn="l">
              <a:lnSpc>
                <a:spcPts val="2799"/>
              </a:lnSpc>
            </a:pPr>
            <a:r>
              <a:rPr lang="en-US" sz="2799">
                <a:solidFill>
                  <a:srgbClr val="000000"/>
                </a:solidFill>
                <a:latin typeface="Yeseva One"/>
                <a:ea typeface="Yeseva One"/>
                <a:cs typeface="Yeseva One"/>
                <a:sym typeface="Yeseva One"/>
              </a:rPr>
              <a:t>University Roll: 14271023058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8838729" y="2062005"/>
            <a:ext cx="5019419" cy="501941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870532" y="4788403"/>
            <a:ext cx="3388768" cy="33887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324675" y="2248316"/>
            <a:ext cx="2480481" cy="24804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07454" y="6571116"/>
            <a:ext cx="2480481" cy="24804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621779" y="1495133"/>
            <a:ext cx="5597343" cy="7382587"/>
          </a:xfrm>
          <a:custGeom>
            <a:avLst/>
            <a:gdLst/>
            <a:ahLst/>
            <a:cxnLst/>
            <a:rect r="r" b="b" t="t" l="l"/>
            <a:pathLst>
              <a:path h="7382587" w="5597343">
                <a:moveTo>
                  <a:pt x="0" y="0"/>
                </a:moveTo>
                <a:lnTo>
                  <a:pt x="5597343" y="0"/>
                </a:lnTo>
                <a:lnTo>
                  <a:pt x="5597343" y="7382586"/>
                </a:lnTo>
                <a:lnTo>
                  <a:pt x="0" y="7382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2068878" y="5186426"/>
            <a:ext cx="441907" cy="44190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068878" y="5696734"/>
            <a:ext cx="441907" cy="4419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068878" y="6207042"/>
            <a:ext cx="441907" cy="4419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989670" y="6686410"/>
            <a:ext cx="600322" cy="510308"/>
            <a:chOff x="0" y="0"/>
            <a:chExt cx="1104175" cy="938611"/>
          </a:xfrm>
        </p:grpSpPr>
        <p:sp>
          <p:nvSpPr>
            <p:cNvPr name="Freeform 25" id="25"/>
            <p:cNvSpPr/>
            <p:nvPr/>
          </p:nvSpPr>
          <p:spPr>
            <a:xfrm flipH="false" flipV="false" rot="0">
              <a:off x="0" y="0"/>
              <a:ext cx="1104175" cy="938611"/>
            </a:xfrm>
            <a:custGeom>
              <a:avLst/>
              <a:gdLst/>
              <a:ahLst/>
              <a:cxnLst/>
              <a:rect r="r" b="b" t="t" l="l"/>
              <a:pathLst>
                <a:path h="938611" w="1104175">
                  <a:moveTo>
                    <a:pt x="552087" y="0"/>
                  </a:moveTo>
                  <a:cubicBezTo>
                    <a:pt x="247178" y="0"/>
                    <a:pt x="0" y="210115"/>
                    <a:pt x="0" y="469305"/>
                  </a:cubicBezTo>
                  <a:cubicBezTo>
                    <a:pt x="0" y="728496"/>
                    <a:pt x="247178" y="938611"/>
                    <a:pt x="552087" y="938611"/>
                  </a:cubicBezTo>
                  <a:cubicBezTo>
                    <a:pt x="856997" y="938611"/>
                    <a:pt x="1104175" y="728496"/>
                    <a:pt x="1104175" y="469305"/>
                  </a:cubicBezTo>
                  <a:cubicBezTo>
                    <a:pt x="1104175" y="210115"/>
                    <a:pt x="856997" y="0"/>
                    <a:pt x="552087" y="0"/>
                  </a:cubicBezTo>
                  <a:close/>
                </a:path>
              </a:pathLst>
            </a:custGeom>
            <a:solidFill>
              <a:srgbClr val="8F6234"/>
            </a:solidFill>
          </p:spPr>
        </p:sp>
        <p:sp>
          <p:nvSpPr>
            <p:cNvPr name="TextBox 26" id="26"/>
            <p:cNvSpPr txBox="true"/>
            <p:nvPr/>
          </p:nvSpPr>
          <p:spPr>
            <a:xfrm>
              <a:off x="103516" y="40370"/>
              <a:ext cx="897142" cy="810246"/>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096729" y="7742761"/>
            <a:ext cx="441907" cy="4419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57510" y="9397109"/>
            <a:ext cx="19403020" cy="1779782"/>
            <a:chOff x="0" y="0"/>
            <a:chExt cx="5110260" cy="468749"/>
          </a:xfrm>
        </p:grpSpPr>
        <p:sp>
          <p:nvSpPr>
            <p:cNvPr name="Freeform 31" id="31"/>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32" id="32"/>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2068878" y="676275"/>
            <a:ext cx="8238576" cy="3112559"/>
          </a:xfrm>
          <a:prstGeom prst="rect">
            <a:avLst/>
          </a:prstGeom>
        </p:spPr>
        <p:txBody>
          <a:bodyPr anchor="t" rtlCol="false" tIns="0" lIns="0" bIns="0" rIns="0">
            <a:spAutoFit/>
          </a:bodyPr>
          <a:lstStyle/>
          <a:p>
            <a:pPr algn="l">
              <a:lnSpc>
                <a:spcPts val="25430"/>
              </a:lnSpc>
              <a:spcBef>
                <a:spcPct val="0"/>
              </a:spcBef>
            </a:pPr>
            <a:r>
              <a:rPr lang="en-US" sz="18164">
                <a:solidFill>
                  <a:srgbClr val="8F6234"/>
                </a:solidFill>
                <a:latin typeface="League Gothic"/>
                <a:ea typeface="League Gothic"/>
                <a:cs typeface="League Gothic"/>
                <a:sym typeface="League Gothic"/>
              </a:rPr>
              <a:t>TABLE OF</a:t>
            </a:r>
          </a:p>
        </p:txBody>
      </p:sp>
      <p:sp>
        <p:nvSpPr>
          <p:cNvPr name="TextBox 34" id="34"/>
          <p:cNvSpPr txBox="true"/>
          <p:nvPr/>
        </p:nvSpPr>
        <p:spPr>
          <a:xfrm rot="0">
            <a:off x="2068878" y="2521545"/>
            <a:ext cx="7043217" cy="2207252"/>
          </a:xfrm>
          <a:prstGeom prst="rect">
            <a:avLst/>
          </a:prstGeom>
        </p:spPr>
        <p:txBody>
          <a:bodyPr anchor="t" rtlCol="false" tIns="0" lIns="0" bIns="0" rIns="0">
            <a:spAutoFit/>
          </a:bodyPr>
          <a:lstStyle/>
          <a:p>
            <a:pPr algn="l">
              <a:lnSpc>
                <a:spcPts val="18165"/>
              </a:lnSpc>
              <a:spcBef>
                <a:spcPct val="0"/>
              </a:spcBef>
            </a:pPr>
            <a:r>
              <a:rPr lang="en-US" sz="12975">
                <a:solidFill>
                  <a:srgbClr val="1E302C"/>
                </a:solidFill>
                <a:latin typeface="Amsterdam Four"/>
                <a:ea typeface="Amsterdam Four"/>
                <a:cs typeface="Amsterdam Four"/>
                <a:sym typeface="Amsterdam Four"/>
              </a:rPr>
              <a:t>Contents</a:t>
            </a:r>
          </a:p>
        </p:txBody>
      </p:sp>
      <p:sp>
        <p:nvSpPr>
          <p:cNvPr name="TextBox 35" id="35"/>
          <p:cNvSpPr txBox="true"/>
          <p:nvPr/>
        </p:nvSpPr>
        <p:spPr>
          <a:xfrm rot="0">
            <a:off x="2789536" y="5137126"/>
            <a:ext cx="6887830" cy="521489"/>
          </a:xfrm>
          <a:prstGeom prst="rect">
            <a:avLst/>
          </a:prstGeom>
        </p:spPr>
        <p:txBody>
          <a:bodyPr anchor="t" rtlCol="false" tIns="0" lIns="0" bIns="0" rIns="0">
            <a:spAutoFit/>
          </a:bodyPr>
          <a:lstStyle/>
          <a:p>
            <a:pPr algn="l">
              <a:lnSpc>
                <a:spcPts val="3806"/>
              </a:lnSpc>
              <a:spcBef>
                <a:spcPct val="0"/>
              </a:spcBef>
            </a:pPr>
            <a:r>
              <a:rPr lang="en-US" sz="2718">
                <a:solidFill>
                  <a:srgbClr val="1E302C"/>
                </a:solidFill>
                <a:latin typeface="Times New Roman"/>
                <a:ea typeface="Times New Roman"/>
                <a:cs typeface="Times New Roman"/>
                <a:sym typeface="Times New Roman"/>
              </a:rPr>
              <a:t>Introduction</a:t>
            </a:r>
          </a:p>
        </p:txBody>
      </p:sp>
      <p:sp>
        <p:nvSpPr>
          <p:cNvPr name="TextBox 36" id="36"/>
          <p:cNvSpPr txBox="true"/>
          <p:nvPr/>
        </p:nvSpPr>
        <p:spPr>
          <a:xfrm rot="0">
            <a:off x="2104292" y="5264921"/>
            <a:ext cx="371078" cy="285628"/>
          </a:xfrm>
          <a:prstGeom prst="rect">
            <a:avLst/>
          </a:prstGeom>
        </p:spPr>
        <p:txBody>
          <a:bodyPr anchor="t" rtlCol="false" tIns="0" lIns="0" bIns="0" rIns="0">
            <a:spAutoFit/>
          </a:bodyPr>
          <a:lstStyle/>
          <a:p>
            <a:pPr algn="ctr">
              <a:lnSpc>
                <a:spcPts val="2157"/>
              </a:lnSpc>
              <a:spcBef>
                <a:spcPct val="0"/>
              </a:spcBef>
            </a:pPr>
            <a:r>
              <a:rPr lang="en-US" sz="1540">
                <a:solidFill>
                  <a:srgbClr val="FFF7EF"/>
                </a:solidFill>
                <a:latin typeface="Times New Roman"/>
                <a:ea typeface="Times New Roman"/>
                <a:cs typeface="Times New Roman"/>
                <a:sym typeface="Times New Roman"/>
              </a:rPr>
              <a:t>01</a:t>
            </a:r>
          </a:p>
        </p:txBody>
      </p:sp>
      <p:sp>
        <p:nvSpPr>
          <p:cNvPr name="TextBox 37" id="37"/>
          <p:cNvSpPr txBox="true"/>
          <p:nvPr/>
        </p:nvSpPr>
        <p:spPr>
          <a:xfrm rot="0">
            <a:off x="2104292" y="5775229"/>
            <a:ext cx="371078" cy="285628"/>
          </a:xfrm>
          <a:prstGeom prst="rect">
            <a:avLst/>
          </a:prstGeom>
        </p:spPr>
        <p:txBody>
          <a:bodyPr anchor="t" rtlCol="false" tIns="0" lIns="0" bIns="0" rIns="0">
            <a:spAutoFit/>
          </a:bodyPr>
          <a:lstStyle/>
          <a:p>
            <a:pPr algn="ctr">
              <a:lnSpc>
                <a:spcPts val="2157"/>
              </a:lnSpc>
              <a:spcBef>
                <a:spcPct val="0"/>
              </a:spcBef>
            </a:pPr>
            <a:r>
              <a:rPr lang="en-US" sz="1540">
                <a:solidFill>
                  <a:srgbClr val="FFF7EF"/>
                </a:solidFill>
                <a:latin typeface="Times New Roman"/>
                <a:ea typeface="Times New Roman"/>
                <a:cs typeface="Times New Roman"/>
                <a:sym typeface="Times New Roman"/>
              </a:rPr>
              <a:t>02</a:t>
            </a:r>
          </a:p>
        </p:txBody>
      </p:sp>
      <p:sp>
        <p:nvSpPr>
          <p:cNvPr name="TextBox 38" id="38"/>
          <p:cNvSpPr txBox="true"/>
          <p:nvPr/>
        </p:nvSpPr>
        <p:spPr>
          <a:xfrm rot="0">
            <a:off x="2104292" y="6285537"/>
            <a:ext cx="371078" cy="285628"/>
          </a:xfrm>
          <a:prstGeom prst="rect">
            <a:avLst/>
          </a:prstGeom>
        </p:spPr>
        <p:txBody>
          <a:bodyPr anchor="t" rtlCol="false" tIns="0" lIns="0" bIns="0" rIns="0">
            <a:spAutoFit/>
          </a:bodyPr>
          <a:lstStyle/>
          <a:p>
            <a:pPr algn="ctr">
              <a:lnSpc>
                <a:spcPts val="2157"/>
              </a:lnSpc>
              <a:spcBef>
                <a:spcPct val="0"/>
              </a:spcBef>
            </a:pPr>
            <a:r>
              <a:rPr lang="en-US" sz="1540">
                <a:solidFill>
                  <a:srgbClr val="FFF7EF"/>
                </a:solidFill>
                <a:latin typeface="Times New Roman"/>
                <a:ea typeface="Times New Roman"/>
                <a:cs typeface="Times New Roman"/>
                <a:sym typeface="Times New Roman"/>
              </a:rPr>
              <a:t>03</a:t>
            </a:r>
          </a:p>
        </p:txBody>
      </p:sp>
      <p:sp>
        <p:nvSpPr>
          <p:cNvPr name="TextBox 39" id="39"/>
          <p:cNvSpPr txBox="true"/>
          <p:nvPr/>
        </p:nvSpPr>
        <p:spPr>
          <a:xfrm rot="0">
            <a:off x="1989670" y="6795796"/>
            <a:ext cx="600322" cy="285628"/>
          </a:xfrm>
          <a:prstGeom prst="rect">
            <a:avLst/>
          </a:prstGeom>
        </p:spPr>
        <p:txBody>
          <a:bodyPr anchor="t" rtlCol="false" tIns="0" lIns="0" bIns="0" rIns="0">
            <a:spAutoFit/>
          </a:bodyPr>
          <a:lstStyle/>
          <a:p>
            <a:pPr algn="ctr">
              <a:lnSpc>
                <a:spcPts val="2157"/>
              </a:lnSpc>
              <a:spcBef>
                <a:spcPct val="0"/>
              </a:spcBef>
            </a:pPr>
            <a:r>
              <a:rPr lang="en-US" sz="1540">
                <a:solidFill>
                  <a:srgbClr val="FFF7EF"/>
                </a:solidFill>
                <a:latin typeface="Times New Roman"/>
                <a:ea typeface="Times New Roman"/>
                <a:cs typeface="Times New Roman"/>
                <a:sym typeface="Times New Roman"/>
              </a:rPr>
              <a:t>04 -13</a:t>
            </a:r>
          </a:p>
        </p:txBody>
      </p:sp>
      <p:sp>
        <p:nvSpPr>
          <p:cNvPr name="TextBox 40" id="40"/>
          <p:cNvSpPr txBox="true"/>
          <p:nvPr/>
        </p:nvSpPr>
        <p:spPr>
          <a:xfrm rot="0">
            <a:off x="2132143" y="7821256"/>
            <a:ext cx="371078" cy="285628"/>
          </a:xfrm>
          <a:prstGeom prst="rect">
            <a:avLst/>
          </a:prstGeom>
        </p:spPr>
        <p:txBody>
          <a:bodyPr anchor="t" rtlCol="false" tIns="0" lIns="0" bIns="0" rIns="0">
            <a:spAutoFit/>
          </a:bodyPr>
          <a:lstStyle/>
          <a:p>
            <a:pPr algn="ctr">
              <a:lnSpc>
                <a:spcPts val="2157"/>
              </a:lnSpc>
              <a:spcBef>
                <a:spcPct val="0"/>
              </a:spcBef>
            </a:pPr>
            <a:r>
              <a:rPr lang="en-US" sz="1540">
                <a:solidFill>
                  <a:srgbClr val="FFF7EF"/>
                </a:solidFill>
                <a:latin typeface="Times New Roman"/>
                <a:ea typeface="Times New Roman"/>
                <a:cs typeface="Times New Roman"/>
                <a:sym typeface="Times New Roman"/>
              </a:rPr>
              <a:t>15</a:t>
            </a:r>
          </a:p>
        </p:txBody>
      </p:sp>
      <p:sp>
        <p:nvSpPr>
          <p:cNvPr name="TextBox 41" id="41"/>
          <p:cNvSpPr txBox="true"/>
          <p:nvPr/>
        </p:nvSpPr>
        <p:spPr>
          <a:xfrm rot="0">
            <a:off x="2104292" y="8326768"/>
            <a:ext cx="371078" cy="285628"/>
          </a:xfrm>
          <a:prstGeom prst="rect">
            <a:avLst/>
          </a:prstGeom>
        </p:spPr>
        <p:txBody>
          <a:bodyPr anchor="t" rtlCol="false" tIns="0" lIns="0" bIns="0" rIns="0">
            <a:spAutoFit/>
          </a:bodyPr>
          <a:lstStyle/>
          <a:p>
            <a:pPr algn="ctr">
              <a:lnSpc>
                <a:spcPts val="2157"/>
              </a:lnSpc>
              <a:spcBef>
                <a:spcPct val="0"/>
              </a:spcBef>
            </a:pPr>
            <a:r>
              <a:rPr lang="en-US" sz="1540">
                <a:solidFill>
                  <a:srgbClr val="FFF7EF"/>
                </a:solidFill>
                <a:latin typeface="Times New Roman"/>
                <a:ea typeface="Times New Roman"/>
                <a:cs typeface="Times New Roman"/>
                <a:sym typeface="Times New Roman"/>
              </a:rPr>
              <a:t>07</a:t>
            </a:r>
          </a:p>
        </p:txBody>
      </p:sp>
      <p:sp>
        <p:nvSpPr>
          <p:cNvPr name="TextBox 42" id="42"/>
          <p:cNvSpPr txBox="true"/>
          <p:nvPr/>
        </p:nvSpPr>
        <p:spPr>
          <a:xfrm rot="0">
            <a:off x="2789536" y="5647434"/>
            <a:ext cx="6887830" cy="528668"/>
          </a:xfrm>
          <a:prstGeom prst="rect">
            <a:avLst/>
          </a:prstGeom>
        </p:spPr>
        <p:txBody>
          <a:bodyPr anchor="t" rtlCol="false" tIns="0" lIns="0" bIns="0" rIns="0">
            <a:spAutoFit/>
          </a:bodyPr>
          <a:lstStyle/>
          <a:p>
            <a:pPr algn="l">
              <a:lnSpc>
                <a:spcPts val="3806"/>
              </a:lnSpc>
              <a:spcBef>
                <a:spcPct val="0"/>
              </a:spcBef>
            </a:pPr>
            <a:r>
              <a:rPr lang="en-US" sz="2718">
                <a:solidFill>
                  <a:srgbClr val="1E302C"/>
                </a:solidFill>
                <a:latin typeface="Times New Roman"/>
                <a:ea typeface="Times New Roman"/>
                <a:cs typeface="Times New Roman"/>
                <a:sym typeface="Times New Roman"/>
              </a:rPr>
              <a:t>About our Project</a:t>
            </a:r>
          </a:p>
        </p:txBody>
      </p:sp>
      <p:sp>
        <p:nvSpPr>
          <p:cNvPr name="TextBox 43" id="43"/>
          <p:cNvSpPr txBox="true"/>
          <p:nvPr/>
        </p:nvSpPr>
        <p:spPr>
          <a:xfrm rot="0">
            <a:off x="2789536" y="6157742"/>
            <a:ext cx="6887830" cy="528668"/>
          </a:xfrm>
          <a:prstGeom prst="rect">
            <a:avLst/>
          </a:prstGeom>
        </p:spPr>
        <p:txBody>
          <a:bodyPr anchor="t" rtlCol="false" tIns="0" lIns="0" bIns="0" rIns="0">
            <a:spAutoFit/>
          </a:bodyPr>
          <a:lstStyle/>
          <a:p>
            <a:pPr algn="l">
              <a:lnSpc>
                <a:spcPts val="3806"/>
              </a:lnSpc>
              <a:spcBef>
                <a:spcPct val="0"/>
              </a:spcBef>
            </a:pPr>
            <a:r>
              <a:rPr lang="en-US" sz="2718">
                <a:solidFill>
                  <a:srgbClr val="1E302C"/>
                </a:solidFill>
                <a:latin typeface="Times New Roman"/>
                <a:ea typeface="Times New Roman"/>
                <a:cs typeface="Times New Roman"/>
                <a:sym typeface="Times New Roman"/>
              </a:rPr>
              <a:t>Software Used</a:t>
            </a:r>
          </a:p>
        </p:txBody>
      </p:sp>
      <p:sp>
        <p:nvSpPr>
          <p:cNvPr name="TextBox 44" id="44"/>
          <p:cNvSpPr txBox="true"/>
          <p:nvPr/>
        </p:nvSpPr>
        <p:spPr>
          <a:xfrm rot="0">
            <a:off x="2789536" y="6668050"/>
            <a:ext cx="6887830" cy="528668"/>
          </a:xfrm>
          <a:prstGeom prst="rect">
            <a:avLst/>
          </a:prstGeom>
        </p:spPr>
        <p:txBody>
          <a:bodyPr anchor="t" rtlCol="false" tIns="0" lIns="0" bIns="0" rIns="0">
            <a:spAutoFit/>
          </a:bodyPr>
          <a:lstStyle/>
          <a:p>
            <a:pPr algn="l">
              <a:lnSpc>
                <a:spcPts val="3806"/>
              </a:lnSpc>
              <a:spcBef>
                <a:spcPct val="0"/>
              </a:spcBef>
            </a:pPr>
            <a:r>
              <a:rPr lang="en-US" sz="2718">
                <a:solidFill>
                  <a:srgbClr val="1E302C"/>
                </a:solidFill>
                <a:latin typeface="Times New Roman"/>
                <a:ea typeface="Times New Roman"/>
                <a:cs typeface="Times New Roman"/>
                <a:sym typeface="Times New Roman"/>
              </a:rPr>
              <a:t>Our Website</a:t>
            </a:r>
          </a:p>
        </p:txBody>
      </p:sp>
      <p:sp>
        <p:nvSpPr>
          <p:cNvPr name="TextBox 45" id="45"/>
          <p:cNvSpPr txBox="true"/>
          <p:nvPr/>
        </p:nvSpPr>
        <p:spPr>
          <a:xfrm rot="0">
            <a:off x="2744251" y="7648503"/>
            <a:ext cx="6887830" cy="528668"/>
          </a:xfrm>
          <a:prstGeom prst="rect">
            <a:avLst/>
          </a:prstGeom>
        </p:spPr>
        <p:txBody>
          <a:bodyPr anchor="t" rtlCol="false" tIns="0" lIns="0" bIns="0" rIns="0">
            <a:spAutoFit/>
          </a:bodyPr>
          <a:lstStyle/>
          <a:p>
            <a:pPr algn="l">
              <a:lnSpc>
                <a:spcPts val="3806"/>
              </a:lnSpc>
              <a:spcBef>
                <a:spcPct val="0"/>
              </a:spcBef>
            </a:pPr>
            <a:r>
              <a:rPr lang="en-US" sz="2718">
                <a:solidFill>
                  <a:srgbClr val="1E302C"/>
                </a:solidFill>
                <a:latin typeface="Times New Roman"/>
                <a:ea typeface="Times New Roman"/>
                <a:cs typeface="Times New Roman"/>
                <a:sym typeface="Times New Roman"/>
              </a:rPr>
              <a:t>Conclusion</a:t>
            </a:r>
          </a:p>
        </p:txBody>
      </p:sp>
      <p:sp>
        <p:nvSpPr>
          <p:cNvPr name="Freeform 46" id="46"/>
          <p:cNvSpPr/>
          <p:nvPr/>
        </p:nvSpPr>
        <p:spPr>
          <a:xfrm flipH="false" flipV="false" rot="2526190">
            <a:off x="15599687" y="1762629"/>
            <a:ext cx="2254244" cy="971374"/>
          </a:xfrm>
          <a:custGeom>
            <a:avLst/>
            <a:gdLst/>
            <a:ahLst/>
            <a:cxnLst/>
            <a:rect r="r" b="b" t="t" l="l"/>
            <a:pathLst>
              <a:path h="971374" w="2254244">
                <a:moveTo>
                  <a:pt x="0" y="0"/>
                </a:moveTo>
                <a:lnTo>
                  <a:pt x="2254244" y="0"/>
                </a:lnTo>
                <a:lnTo>
                  <a:pt x="2254244" y="971374"/>
                </a:lnTo>
                <a:lnTo>
                  <a:pt x="0" y="971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7" id="47"/>
          <p:cNvSpPr/>
          <p:nvPr/>
        </p:nvSpPr>
        <p:spPr>
          <a:xfrm flipH="true" flipV="false" rot="0">
            <a:off x="8655525" y="6648948"/>
            <a:ext cx="1320252" cy="1409978"/>
          </a:xfrm>
          <a:custGeom>
            <a:avLst/>
            <a:gdLst/>
            <a:ahLst/>
            <a:cxnLst/>
            <a:rect r="r" b="b" t="t" l="l"/>
            <a:pathLst>
              <a:path h="1409978" w="1320252">
                <a:moveTo>
                  <a:pt x="1320252" y="0"/>
                </a:moveTo>
                <a:lnTo>
                  <a:pt x="0" y="0"/>
                </a:lnTo>
                <a:lnTo>
                  <a:pt x="0" y="1409978"/>
                </a:lnTo>
                <a:lnTo>
                  <a:pt x="1320252" y="1409978"/>
                </a:lnTo>
                <a:lnTo>
                  <a:pt x="132025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8" id="48"/>
          <p:cNvSpPr/>
          <p:nvPr/>
        </p:nvSpPr>
        <p:spPr>
          <a:xfrm flipH="false" flipV="false" rot="0">
            <a:off x="9705217" y="3293720"/>
            <a:ext cx="1833125" cy="1957706"/>
          </a:xfrm>
          <a:custGeom>
            <a:avLst/>
            <a:gdLst/>
            <a:ahLst/>
            <a:cxnLst/>
            <a:rect r="r" b="b" t="t" l="l"/>
            <a:pathLst>
              <a:path h="1957706" w="1833125">
                <a:moveTo>
                  <a:pt x="0" y="0"/>
                </a:moveTo>
                <a:lnTo>
                  <a:pt x="1833125" y="0"/>
                </a:lnTo>
                <a:lnTo>
                  <a:pt x="1833125" y="1957706"/>
                </a:lnTo>
                <a:lnTo>
                  <a:pt x="0" y="19577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9" id="49"/>
          <p:cNvGrpSpPr/>
          <p:nvPr/>
        </p:nvGrpSpPr>
        <p:grpSpPr>
          <a:xfrm rot="0">
            <a:off x="2068878" y="7225293"/>
            <a:ext cx="441907" cy="441907"/>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51" id="5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2104292" y="7303788"/>
            <a:ext cx="371078" cy="285628"/>
          </a:xfrm>
          <a:prstGeom prst="rect">
            <a:avLst/>
          </a:prstGeom>
        </p:spPr>
        <p:txBody>
          <a:bodyPr anchor="t" rtlCol="false" tIns="0" lIns="0" bIns="0" rIns="0">
            <a:spAutoFit/>
          </a:bodyPr>
          <a:lstStyle/>
          <a:p>
            <a:pPr algn="ctr">
              <a:lnSpc>
                <a:spcPts val="2157"/>
              </a:lnSpc>
              <a:spcBef>
                <a:spcPct val="0"/>
              </a:spcBef>
            </a:pPr>
            <a:r>
              <a:rPr lang="en-US" sz="1540">
                <a:solidFill>
                  <a:srgbClr val="FFF7EF"/>
                </a:solidFill>
                <a:latin typeface="Times New Roman"/>
                <a:ea typeface="Times New Roman"/>
                <a:cs typeface="Times New Roman"/>
                <a:sym typeface="Times New Roman"/>
              </a:rPr>
              <a:t>14</a:t>
            </a:r>
          </a:p>
        </p:txBody>
      </p:sp>
      <p:sp>
        <p:nvSpPr>
          <p:cNvPr name="TextBox 53" id="53"/>
          <p:cNvSpPr txBox="true"/>
          <p:nvPr/>
        </p:nvSpPr>
        <p:spPr>
          <a:xfrm rot="0">
            <a:off x="2789536" y="7175993"/>
            <a:ext cx="6887830" cy="528668"/>
          </a:xfrm>
          <a:prstGeom prst="rect">
            <a:avLst/>
          </a:prstGeom>
        </p:spPr>
        <p:txBody>
          <a:bodyPr anchor="t" rtlCol="false" tIns="0" lIns="0" bIns="0" rIns="0">
            <a:spAutoFit/>
          </a:bodyPr>
          <a:lstStyle/>
          <a:p>
            <a:pPr algn="l">
              <a:lnSpc>
                <a:spcPts val="3806"/>
              </a:lnSpc>
              <a:spcBef>
                <a:spcPct val="0"/>
              </a:spcBef>
            </a:pPr>
            <a:r>
              <a:rPr lang="en-US" sz="2718">
                <a:solidFill>
                  <a:srgbClr val="1E302C"/>
                </a:solidFill>
                <a:latin typeface="Times New Roman"/>
                <a:ea typeface="Times New Roman"/>
                <a:cs typeface="Times New Roman"/>
                <a:sym typeface="Times New Roman"/>
              </a:rPr>
              <a:t>Future Scope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281937"/>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756455" y="9281937"/>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12" id="12"/>
          <p:cNvGrpSpPr/>
          <p:nvPr/>
        </p:nvGrpSpPr>
        <p:grpSpPr>
          <a:xfrm rot="0">
            <a:off x="1215025" y="1854364"/>
            <a:ext cx="5194714" cy="51947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615892" y="5090855"/>
            <a:ext cx="3010647" cy="301064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15025" y="883249"/>
            <a:ext cx="2316520" cy="231652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028700" y="1499603"/>
            <a:ext cx="7709224" cy="6601899"/>
          </a:xfrm>
          <a:custGeom>
            <a:avLst/>
            <a:gdLst/>
            <a:ahLst/>
            <a:cxnLst/>
            <a:rect r="r" b="b" t="t" l="l"/>
            <a:pathLst>
              <a:path h="6601899" w="7709224">
                <a:moveTo>
                  <a:pt x="0" y="0"/>
                </a:moveTo>
                <a:lnTo>
                  <a:pt x="7709224" y="0"/>
                </a:lnTo>
                <a:lnTo>
                  <a:pt x="7709224" y="6601899"/>
                </a:lnTo>
                <a:lnTo>
                  <a:pt x="0" y="6601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9497636" y="1337678"/>
            <a:ext cx="8013304" cy="2213500"/>
          </a:xfrm>
          <a:prstGeom prst="rect">
            <a:avLst/>
          </a:prstGeom>
        </p:spPr>
        <p:txBody>
          <a:bodyPr anchor="t" rtlCol="false" tIns="0" lIns="0" bIns="0" rIns="0">
            <a:spAutoFit/>
          </a:bodyPr>
          <a:lstStyle/>
          <a:p>
            <a:pPr algn="l">
              <a:lnSpc>
                <a:spcPts val="18165"/>
              </a:lnSpc>
              <a:spcBef>
                <a:spcPct val="0"/>
              </a:spcBef>
            </a:pPr>
            <a:r>
              <a:rPr lang="en-US" sz="12975">
                <a:solidFill>
                  <a:srgbClr val="1E302C"/>
                </a:solidFill>
                <a:latin typeface="Amsterdam Four"/>
                <a:ea typeface="Amsterdam Four"/>
                <a:cs typeface="Amsterdam Four"/>
                <a:sym typeface="Amsterdam Four"/>
              </a:rPr>
              <a:t>Introduction</a:t>
            </a:r>
          </a:p>
        </p:txBody>
      </p:sp>
      <p:sp>
        <p:nvSpPr>
          <p:cNvPr name="TextBox 23" id="23"/>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24" id="24"/>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01 of 22</a:t>
            </a:r>
          </a:p>
        </p:txBody>
      </p:sp>
      <p:sp>
        <p:nvSpPr>
          <p:cNvPr name="TextBox 25" id="25"/>
          <p:cNvSpPr txBox="true"/>
          <p:nvPr/>
        </p:nvSpPr>
        <p:spPr>
          <a:xfrm rot="0">
            <a:off x="9497636" y="4375521"/>
            <a:ext cx="7761664" cy="3902075"/>
          </a:xfrm>
          <a:prstGeom prst="rect">
            <a:avLst/>
          </a:prstGeom>
        </p:spPr>
        <p:txBody>
          <a:bodyPr anchor="t" rtlCol="false" tIns="0" lIns="0" bIns="0" rIns="0">
            <a:spAutoFit/>
          </a:bodyPr>
          <a:lstStyle/>
          <a:p>
            <a:pPr algn="just">
              <a:lnSpc>
                <a:spcPts val="2799"/>
              </a:lnSpc>
            </a:pPr>
            <a:r>
              <a:rPr lang="en-US" sz="1999">
                <a:solidFill>
                  <a:srgbClr val="1E302C"/>
                </a:solidFill>
                <a:latin typeface="Times New Roman"/>
                <a:ea typeface="Times New Roman"/>
                <a:cs typeface="Times New Roman"/>
                <a:sym typeface="Times New Roman"/>
              </a:rPr>
              <a:t>Our project, we have decided to proceed with ‘ OffCampus’ a job portal system. This application aims to provide users with a fast and easy-to-use platform to explore and select their dream companies, guiding them toward a better future. </a:t>
            </a:r>
          </a:p>
          <a:p>
            <a:pPr algn="just">
              <a:lnSpc>
                <a:spcPts val="2799"/>
              </a:lnSpc>
              <a:spcBef>
                <a:spcPct val="0"/>
              </a:spcBef>
            </a:pPr>
            <a:r>
              <a:rPr lang="en-US" sz="1999">
                <a:solidFill>
                  <a:srgbClr val="1E302C"/>
                </a:solidFill>
                <a:latin typeface="Times New Roman"/>
                <a:ea typeface="Times New Roman"/>
                <a:cs typeface="Times New Roman"/>
                <a:sym typeface="Times New Roman"/>
              </a:rPr>
              <a:t>Additionally, it focuses on highlighting companies that prioritize employee health and offer comprehensive benefits. The system will include advanced search filters, personalized recommendations, and seamless application tracking, ensuring an efficient job search experience. With a user-centric approach, it aims to bridge the gap between top companies and talented individuals, fostering professional growth and satisfaction.</a:t>
            </a:r>
          </a:p>
        </p:txBody>
      </p:sp>
      <p:sp>
        <p:nvSpPr>
          <p:cNvPr name="AutoShape 26" id="26"/>
          <p:cNvSpPr/>
          <p:nvPr/>
        </p:nvSpPr>
        <p:spPr>
          <a:xfrm>
            <a:off x="11142432" y="3870084"/>
            <a:ext cx="6116868" cy="0"/>
          </a:xfrm>
          <a:prstGeom prst="line">
            <a:avLst/>
          </a:prstGeom>
          <a:ln cap="rnd" w="47625">
            <a:solidFill>
              <a:srgbClr val="8DAFA8"/>
            </a:solidFill>
            <a:prstDash val="lgDash"/>
            <a:headEnd type="none" len="sm" w="sm"/>
            <a:tailEnd type="oval" len="lg" w="lg"/>
          </a:ln>
        </p:spPr>
      </p:sp>
      <p:sp>
        <p:nvSpPr>
          <p:cNvPr name="Freeform 27" id="27"/>
          <p:cNvSpPr/>
          <p:nvPr/>
        </p:nvSpPr>
        <p:spPr>
          <a:xfrm flipH="false" flipV="false" rot="-6773629">
            <a:off x="707018" y="6999908"/>
            <a:ext cx="1637417" cy="705578"/>
          </a:xfrm>
          <a:custGeom>
            <a:avLst/>
            <a:gdLst/>
            <a:ahLst/>
            <a:cxnLst/>
            <a:rect r="r" b="b" t="t" l="l"/>
            <a:pathLst>
              <a:path h="705578" w="1637417">
                <a:moveTo>
                  <a:pt x="0" y="0"/>
                </a:moveTo>
                <a:lnTo>
                  <a:pt x="1637417" y="0"/>
                </a:lnTo>
                <a:lnTo>
                  <a:pt x="1637417" y="705577"/>
                </a:lnTo>
                <a:lnTo>
                  <a:pt x="0" y="705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true" flipV="false" rot="0">
            <a:off x="7976453" y="794614"/>
            <a:ext cx="1167547" cy="1246895"/>
          </a:xfrm>
          <a:custGeom>
            <a:avLst/>
            <a:gdLst/>
            <a:ahLst/>
            <a:cxnLst/>
            <a:rect r="r" b="b" t="t" l="l"/>
            <a:pathLst>
              <a:path h="1246895" w="1167547">
                <a:moveTo>
                  <a:pt x="1167547" y="0"/>
                </a:moveTo>
                <a:lnTo>
                  <a:pt x="0" y="0"/>
                </a:lnTo>
                <a:lnTo>
                  <a:pt x="0" y="1246895"/>
                </a:lnTo>
                <a:lnTo>
                  <a:pt x="1167547" y="1246895"/>
                </a:lnTo>
                <a:lnTo>
                  <a:pt x="116754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281937"/>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756455" y="9281937"/>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12" id="12"/>
          <p:cNvGrpSpPr/>
          <p:nvPr/>
        </p:nvGrpSpPr>
        <p:grpSpPr>
          <a:xfrm rot="0">
            <a:off x="4575041" y="5322804"/>
            <a:ext cx="3053192" cy="30531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5989554"/>
            <a:ext cx="2050916" cy="20509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966026" y="4677019"/>
            <a:ext cx="1565519" cy="156551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3792282" y="6716432"/>
            <a:ext cx="1565519" cy="15655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830698" y="4610344"/>
            <a:ext cx="4628098" cy="4114800"/>
          </a:xfrm>
          <a:custGeom>
            <a:avLst/>
            <a:gdLst/>
            <a:ahLst/>
            <a:cxnLst/>
            <a:rect r="r" b="b" t="t" l="l"/>
            <a:pathLst>
              <a:path h="4114800" w="4628098">
                <a:moveTo>
                  <a:pt x="0" y="0"/>
                </a:moveTo>
                <a:lnTo>
                  <a:pt x="4628098" y="0"/>
                </a:lnTo>
                <a:lnTo>
                  <a:pt x="46280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0">
            <a:off x="8819825" y="3487155"/>
            <a:ext cx="8439475" cy="2210611"/>
            <a:chOff x="0" y="0"/>
            <a:chExt cx="2222742" cy="582218"/>
          </a:xfrm>
        </p:grpSpPr>
        <p:sp>
          <p:nvSpPr>
            <p:cNvPr name="Freeform 26" id="26"/>
            <p:cNvSpPr/>
            <p:nvPr/>
          </p:nvSpPr>
          <p:spPr>
            <a:xfrm flipH="false" flipV="false" rot="0">
              <a:off x="0" y="0"/>
              <a:ext cx="2222742" cy="582218"/>
            </a:xfrm>
            <a:custGeom>
              <a:avLst/>
              <a:gdLst/>
              <a:ahLst/>
              <a:cxnLst/>
              <a:rect r="r" b="b" t="t" l="l"/>
              <a:pathLst>
                <a:path h="582218" w="2222742">
                  <a:moveTo>
                    <a:pt x="22016" y="0"/>
                  </a:moveTo>
                  <a:lnTo>
                    <a:pt x="2200726" y="0"/>
                  </a:lnTo>
                  <a:cubicBezTo>
                    <a:pt x="2206565" y="0"/>
                    <a:pt x="2212165" y="2320"/>
                    <a:pt x="2216294" y="6448"/>
                  </a:cubicBezTo>
                  <a:cubicBezTo>
                    <a:pt x="2220423" y="10577"/>
                    <a:pt x="2222742" y="16177"/>
                    <a:pt x="2222742" y="22016"/>
                  </a:cubicBezTo>
                  <a:lnTo>
                    <a:pt x="2222742" y="560202"/>
                  </a:lnTo>
                  <a:cubicBezTo>
                    <a:pt x="2222742" y="572361"/>
                    <a:pt x="2212885" y="582218"/>
                    <a:pt x="2200726" y="582218"/>
                  </a:cubicBezTo>
                  <a:lnTo>
                    <a:pt x="22016" y="582218"/>
                  </a:lnTo>
                  <a:cubicBezTo>
                    <a:pt x="16177" y="582218"/>
                    <a:pt x="10577" y="579899"/>
                    <a:pt x="6448" y="575770"/>
                  </a:cubicBezTo>
                  <a:cubicBezTo>
                    <a:pt x="2320" y="571641"/>
                    <a:pt x="0" y="566041"/>
                    <a:pt x="0" y="560202"/>
                  </a:cubicBezTo>
                  <a:lnTo>
                    <a:pt x="0" y="22016"/>
                  </a:lnTo>
                  <a:cubicBezTo>
                    <a:pt x="0" y="9857"/>
                    <a:pt x="9857" y="0"/>
                    <a:pt x="22016" y="0"/>
                  </a:cubicBezTo>
                  <a:close/>
                </a:path>
              </a:pathLst>
            </a:custGeom>
            <a:solidFill>
              <a:srgbClr val="FFEFD4"/>
            </a:solidFill>
            <a:ln cap="rnd">
              <a:noFill/>
              <a:prstDash val="solid"/>
              <a:round/>
            </a:ln>
          </p:spPr>
        </p:sp>
        <p:sp>
          <p:nvSpPr>
            <p:cNvPr name="TextBox 27" id="27"/>
            <p:cNvSpPr txBox="true"/>
            <p:nvPr/>
          </p:nvSpPr>
          <p:spPr>
            <a:xfrm>
              <a:off x="0" y="-66675"/>
              <a:ext cx="2222742" cy="648893"/>
            </a:xfrm>
            <a:prstGeom prst="rect">
              <a:avLst/>
            </a:prstGeom>
          </p:spPr>
          <p:txBody>
            <a:bodyPr anchor="ctr" rtlCol="false" tIns="50800" lIns="50800" bIns="50800" rIns="50800"/>
            <a:lstStyle/>
            <a:p>
              <a:pPr algn="ctr">
                <a:lnSpc>
                  <a:spcPts val="2380"/>
                </a:lnSpc>
              </a:pPr>
            </a:p>
          </p:txBody>
        </p:sp>
      </p:grpSp>
      <p:grpSp>
        <p:nvGrpSpPr>
          <p:cNvPr name="Group 28" id="28"/>
          <p:cNvGrpSpPr/>
          <p:nvPr/>
        </p:nvGrpSpPr>
        <p:grpSpPr>
          <a:xfrm rot="0">
            <a:off x="9071219" y="3228018"/>
            <a:ext cx="7649942" cy="419406"/>
            <a:chOff x="0" y="0"/>
            <a:chExt cx="2014800" cy="110461"/>
          </a:xfrm>
        </p:grpSpPr>
        <p:sp>
          <p:nvSpPr>
            <p:cNvPr name="Freeform 29" id="29"/>
            <p:cNvSpPr/>
            <p:nvPr/>
          </p:nvSpPr>
          <p:spPr>
            <a:xfrm flipH="false" flipV="false" rot="0">
              <a:off x="0" y="0"/>
              <a:ext cx="2014799" cy="110461"/>
            </a:xfrm>
            <a:custGeom>
              <a:avLst/>
              <a:gdLst/>
              <a:ahLst/>
              <a:cxnLst/>
              <a:rect r="r" b="b" t="t" l="l"/>
              <a:pathLst>
                <a:path h="110461" w="2014799">
                  <a:moveTo>
                    <a:pt x="20240" y="0"/>
                  </a:moveTo>
                  <a:lnTo>
                    <a:pt x="1994559" y="0"/>
                  </a:lnTo>
                  <a:cubicBezTo>
                    <a:pt x="2005737" y="0"/>
                    <a:pt x="2014799" y="9062"/>
                    <a:pt x="2014799" y="20240"/>
                  </a:cubicBezTo>
                  <a:lnTo>
                    <a:pt x="2014799" y="90220"/>
                  </a:lnTo>
                  <a:cubicBezTo>
                    <a:pt x="2014799" y="95589"/>
                    <a:pt x="2012667" y="100737"/>
                    <a:pt x="2008871" y="104533"/>
                  </a:cubicBezTo>
                  <a:cubicBezTo>
                    <a:pt x="2005075" y="108328"/>
                    <a:pt x="1999927" y="110461"/>
                    <a:pt x="1994559" y="110461"/>
                  </a:cubicBezTo>
                  <a:lnTo>
                    <a:pt x="20240" y="110461"/>
                  </a:lnTo>
                  <a:cubicBezTo>
                    <a:pt x="9062" y="110461"/>
                    <a:pt x="0" y="101399"/>
                    <a:pt x="0" y="90220"/>
                  </a:cubicBezTo>
                  <a:lnTo>
                    <a:pt x="0" y="20240"/>
                  </a:lnTo>
                  <a:cubicBezTo>
                    <a:pt x="0" y="9062"/>
                    <a:pt x="9062" y="0"/>
                    <a:pt x="20240" y="0"/>
                  </a:cubicBezTo>
                  <a:close/>
                </a:path>
              </a:pathLst>
            </a:custGeom>
            <a:solidFill>
              <a:srgbClr val="8F6234"/>
            </a:solidFill>
          </p:spPr>
        </p:sp>
        <p:sp>
          <p:nvSpPr>
            <p:cNvPr name="TextBox 30" id="30"/>
            <p:cNvSpPr txBox="true"/>
            <p:nvPr/>
          </p:nvSpPr>
          <p:spPr>
            <a:xfrm>
              <a:off x="0" y="-47625"/>
              <a:ext cx="2014800" cy="158086"/>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8797273" y="6317613"/>
            <a:ext cx="8462027" cy="2260045"/>
            <a:chOff x="0" y="0"/>
            <a:chExt cx="2228682" cy="595238"/>
          </a:xfrm>
        </p:grpSpPr>
        <p:sp>
          <p:nvSpPr>
            <p:cNvPr name="Freeform 32" id="32"/>
            <p:cNvSpPr/>
            <p:nvPr/>
          </p:nvSpPr>
          <p:spPr>
            <a:xfrm flipH="false" flipV="false" rot="0">
              <a:off x="0" y="0"/>
              <a:ext cx="2228682" cy="595238"/>
            </a:xfrm>
            <a:custGeom>
              <a:avLst/>
              <a:gdLst/>
              <a:ahLst/>
              <a:cxnLst/>
              <a:rect r="r" b="b" t="t" l="l"/>
              <a:pathLst>
                <a:path h="595238" w="2228682">
                  <a:moveTo>
                    <a:pt x="18298" y="0"/>
                  </a:moveTo>
                  <a:lnTo>
                    <a:pt x="2210384" y="0"/>
                  </a:lnTo>
                  <a:cubicBezTo>
                    <a:pt x="2215237" y="0"/>
                    <a:pt x="2219891" y="1928"/>
                    <a:pt x="2223323" y="5359"/>
                  </a:cubicBezTo>
                  <a:cubicBezTo>
                    <a:pt x="2226754" y="8791"/>
                    <a:pt x="2228682" y="13445"/>
                    <a:pt x="2228682" y="18298"/>
                  </a:cubicBezTo>
                  <a:lnTo>
                    <a:pt x="2228682" y="576940"/>
                  </a:lnTo>
                  <a:cubicBezTo>
                    <a:pt x="2228682" y="581793"/>
                    <a:pt x="2226754" y="586447"/>
                    <a:pt x="2223323" y="589879"/>
                  </a:cubicBezTo>
                  <a:cubicBezTo>
                    <a:pt x="2219891" y="593310"/>
                    <a:pt x="2215237" y="595238"/>
                    <a:pt x="2210384" y="595238"/>
                  </a:cubicBezTo>
                  <a:lnTo>
                    <a:pt x="18298" y="595238"/>
                  </a:lnTo>
                  <a:cubicBezTo>
                    <a:pt x="13445" y="595238"/>
                    <a:pt x="8791" y="593310"/>
                    <a:pt x="5359" y="589879"/>
                  </a:cubicBezTo>
                  <a:cubicBezTo>
                    <a:pt x="1928" y="586447"/>
                    <a:pt x="0" y="581793"/>
                    <a:pt x="0" y="576940"/>
                  </a:cubicBezTo>
                  <a:lnTo>
                    <a:pt x="0" y="18298"/>
                  </a:lnTo>
                  <a:cubicBezTo>
                    <a:pt x="0" y="13445"/>
                    <a:pt x="1928" y="8791"/>
                    <a:pt x="5359" y="5359"/>
                  </a:cubicBezTo>
                  <a:cubicBezTo>
                    <a:pt x="8791" y="1928"/>
                    <a:pt x="13445" y="0"/>
                    <a:pt x="18298" y="0"/>
                  </a:cubicBezTo>
                  <a:close/>
                </a:path>
              </a:pathLst>
            </a:custGeom>
            <a:solidFill>
              <a:srgbClr val="FFEFD4"/>
            </a:solidFill>
            <a:ln cap="sq">
              <a:noFill/>
              <a:prstDash val="solid"/>
              <a:miter/>
            </a:ln>
          </p:spPr>
        </p:sp>
        <p:sp>
          <p:nvSpPr>
            <p:cNvPr name="TextBox 33" id="33"/>
            <p:cNvSpPr txBox="true"/>
            <p:nvPr/>
          </p:nvSpPr>
          <p:spPr>
            <a:xfrm>
              <a:off x="0" y="-47625"/>
              <a:ext cx="2228682" cy="642863"/>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9297284" y="6154966"/>
            <a:ext cx="7423877" cy="419406"/>
            <a:chOff x="0" y="0"/>
            <a:chExt cx="1955260" cy="110461"/>
          </a:xfrm>
        </p:grpSpPr>
        <p:sp>
          <p:nvSpPr>
            <p:cNvPr name="Freeform 35" id="35"/>
            <p:cNvSpPr/>
            <p:nvPr/>
          </p:nvSpPr>
          <p:spPr>
            <a:xfrm flipH="false" flipV="false" rot="0">
              <a:off x="0" y="0"/>
              <a:ext cx="1955260" cy="110461"/>
            </a:xfrm>
            <a:custGeom>
              <a:avLst/>
              <a:gdLst/>
              <a:ahLst/>
              <a:cxnLst/>
              <a:rect r="r" b="b" t="t" l="l"/>
              <a:pathLst>
                <a:path h="110461" w="1955260">
                  <a:moveTo>
                    <a:pt x="20857" y="0"/>
                  </a:moveTo>
                  <a:lnTo>
                    <a:pt x="1934403" y="0"/>
                  </a:lnTo>
                  <a:cubicBezTo>
                    <a:pt x="1945922" y="0"/>
                    <a:pt x="1955260" y="9338"/>
                    <a:pt x="1955260" y="20857"/>
                  </a:cubicBezTo>
                  <a:lnTo>
                    <a:pt x="1955260" y="89604"/>
                  </a:lnTo>
                  <a:cubicBezTo>
                    <a:pt x="1955260" y="95136"/>
                    <a:pt x="1953063" y="100441"/>
                    <a:pt x="1949151" y="104352"/>
                  </a:cubicBezTo>
                  <a:cubicBezTo>
                    <a:pt x="1945240" y="108263"/>
                    <a:pt x="1939935" y="110461"/>
                    <a:pt x="1934403" y="110461"/>
                  </a:cubicBezTo>
                  <a:lnTo>
                    <a:pt x="20857" y="110461"/>
                  </a:lnTo>
                  <a:cubicBezTo>
                    <a:pt x="15325" y="110461"/>
                    <a:pt x="10020" y="108263"/>
                    <a:pt x="6109" y="104352"/>
                  </a:cubicBezTo>
                  <a:cubicBezTo>
                    <a:pt x="2197" y="100441"/>
                    <a:pt x="0" y="95136"/>
                    <a:pt x="0" y="89604"/>
                  </a:cubicBezTo>
                  <a:lnTo>
                    <a:pt x="0" y="20857"/>
                  </a:lnTo>
                  <a:cubicBezTo>
                    <a:pt x="0" y="15325"/>
                    <a:pt x="2197" y="10020"/>
                    <a:pt x="6109" y="6109"/>
                  </a:cubicBezTo>
                  <a:cubicBezTo>
                    <a:pt x="10020" y="2197"/>
                    <a:pt x="15325" y="0"/>
                    <a:pt x="20857" y="0"/>
                  </a:cubicBezTo>
                  <a:close/>
                </a:path>
              </a:pathLst>
            </a:custGeom>
            <a:solidFill>
              <a:srgbClr val="8F6234"/>
            </a:solidFill>
          </p:spPr>
        </p:sp>
        <p:sp>
          <p:nvSpPr>
            <p:cNvPr name="TextBox 36" id="36"/>
            <p:cNvSpPr txBox="true"/>
            <p:nvPr/>
          </p:nvSpPr>
          <p:spPr>
            <a:xfrm>
              <a:off x="0" y="-47625"/>
              <a:ext cx="1955260" cy="158086"/>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1957934">
            <a:off x="6212558" y="4746560"/>
            <a:ext cx="1842335" cy="793879"/>
          </a:xfrm>
          <a:custGeom>
            <a:avLst/>
            <a:gdLst/>
            <a:ahLst/>
            <a:cxnLst/>
            <a:rect r="r" b="b" t="t" l="l"/>
            <a:pathLst>
              <a:path h="793879" w="1842335">
                <a:moveTo>
                  <a:pt x="0" y="0"/>
                </a:moveTo>
                <a:lnTo>
                  <a:pt x="1842335" y="0"/>
                </a:lnTo>
                <a:lnTo>
                  <a:pt x="1842335" y="793880"/>
                </a:lnTo>
                <a:lnTo>
                  <a:pt x="0" y="7938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true" flipV="false" rot="0">
            <a:off x="1053094" y="5044553"/>
            <a:ext cx="777604" cy="830451"/>
          </a:xfrm>
          <a:custGeom>
            <a:avLst/>
            <a:gdLst/>
            <a:ahLst/>
            <a:cxnLst/>
            <a:rect r="r" b="b" t="t" l="l"/>
            <a:pathLst>
              <a:path h="830451" w="777604">
                <a:moveTo>
                  <a:pt x="777604" y="0"/>
                </a:moveTo>
                <a:lnTo>
                  <a:pt x="0" y="0"/>
                </a:lnTo>
                <a:lnTo>
                  <a:pt x="0" y="830451"/>
                </a:lnTo>
                <a:lnTo>
                  <a:pt x="777604" y="830451"/>
                </a:lnTo>
                <a:lnTo>
                  <a:pt x="7776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6289594" y="6667744"/>
            <a:ext cx="1038105" cy="1108655"/>
          </a:xfrm>
          <a:custGeom>
            <a:avLst/>
            <a:gdLst/>
            <a:ahLst/>
            <a:cxnLst/>
            <a:rect r="r" b="b" t="t" l="l"/>
            <a:pathLst>
              <a:path h="1108655" w="1038105">
                <a:moveTo>
                  <a:pt x="0" y="0"/>
                </a:moveTo>
                <a:lnTo>
                  <a:pt x="1038105" y="0"/>
                </a:lnTo>
                <a:lnTo>
                  <a:pt x="1038105" y="1108655"/>
                </a:lnTo>
                <a:lnTo>
                  <a:pt x="0" y="11086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0" id="40"/>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41" id="41"/>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02 of 22</a:t>
            </a:r>
          </a:p>
        </p:txBody>
      </p:sp>
      <p:sp>
        <p:nvSpPr>
          <p:cNvPr name="TextBox 42" id="42"/>
          <p:cNvSpPr txBox="true"/>
          <p:nvPr/>
        </p:nvSpPr>
        <p:spPr>
          <a:xfrm rot="0">
            <a:off x="1028700" y="641645"/>
            <a:ext cx="7092683" cy="1919246"/>
          </a:xfrm>
          <a:prstGeom prst="rect">
            <a:avLst/>
          </a:prstGeom>
        </p:spPr>
        <p:txBody>
          <a:bodyPr anchor="t" rtlCol="false" tIns="0" lIns="0" bIns="0" rIns="0">
            <a:spAutoFit/>
          </a:bodyPr>
          <a:lstStyle/>
          <a:p>
            <a:pPr algn="l">
              <a:lnSpc>
                <a:spcPts val="15668"/>
              </a:lnSpc>
              <a:spcBef>
                <a:spcPct val="0"/>
              </a:spcBef>
            </a:pPr>
            <a:r>
              <a:rPr lang="en-US" sz="11191">
                <a:solidFill>
                  <a:srgbClr val="8F6234"/>
                </a:solidFill>
                <a:latin typeface="League Gothic"/>
                <a:ea typeface="League Gothic"/>
                <a:cs typeface="League Gothic"/>
                <a:sym typeface="League Gothic"/>
              </a:rPr>
              <a:t>ABOUT OUR</a:t>
            </a:r>
          </a:p>
        </p:txBody>
      </p:sp>
      <p:sp>
        <p:nvSpPr>
          <p:cNvPr name="TextBox 43" id="43"/>
          <p:cNvSpPr txBox="true"/>
          <p:nvPr/>
        </p:nvSpPr>
        <p:spPr>
          <a:xfrm rot="0">
            <a:off x="1028700" y="2064186"/>
            <a:ext cx="7092683" cy="1540883"/>
          </a:xfrm>
          <a:prstGeom prst="rect">
            <a:avLst/>
          </a:prstGeom>
        </p:spPr>
        <p:txBody>
          <a:bodyPr anchor="t" rtlCol="false" tIns="0" lIns="0" bIns="0" rIns="0">
            <a:spAutoFit/>
          </a:bodyPr>
          <a:lstStyle/>
          <a:p>
            <a:pPr algn="l">
              <a:lnSpc>
                <a:spcPts val="12655"/>
              </a:lnSpc>
              <a:spcBef>
                <a:spcPct val="0"/>
              </a:spcBef>
            </a:pPr>
            <a:r>
              <a:rPr lang="en-US" sz="9039">
                <a:solidFill>
                  <a:srgbClr val="1E302C"/>
                </a:solidFill>
                <a:latin typeface="Amsterdam Four"/>
                <a:ea typeface="Amsterdam Four"/>
                <a:cs typeface="Amsterdam Four"/>
                <a:sym typeface="Amsterdam Four"/>
              </a:rPr>
              <a:t>Project</a:t>
            </a:r>
          </a:p>
        </p:txBody>
      </p:sp>
      <p:sp>
        <p:nvSpPr>
          <p:cNvPr name="TextBox 44" id="44"/>
          <p:cNvSpPr txBox="true"/>
          <p:nvPr/>
        </p:nvSpPr>
        <p:spPr>
          <a:xfrm rot="0">
            <a:off x="8509271" y="952500"/>
            <a:ext cx="8750029" cy="2139950"/>
          </a:xfrm>
          <a:prstGeom prst="rect">
            <a:avLst/>
          </a:prstGeom>
        </p:spPr>
        <p:txBody>
          <a:bodyPr anchor="t" rtlCol="false" tIns="0" lIns="0" bIns="0" rIns="0">
            <a:spAutoFit/>
          </a:bodyPr>
          <a:lstStyle/>
          <a:p>
            <a:pPr algn="just">
              <a:lnSpc>
                <a:spcPts val="2799"/>
              </a:lnSpc>
              <a:spcBef>
                <a:spcPct val="0"/>
              </a:spcBef>
            </a:pPr>
            <a:r>
              <a:rPr lang="en-US" sz="1999">
                <a:solidFill>
                  <a:srgbClr val="1E302C"/>
                </a:solidFill>
                <a:latin typeface="Times New Roman"/>
                <a:ea typeface="Times New Roman"/>
                <a:cs typeface="Times New Roman"/>
                <a:sym typeface="Times New Roman"/>
              </a:rPr>
              <a:t>Our project is about a job portal System named </a:t>
            </a:r>
            <a:r>
              <a:rPr lang="en-US" b="true" sz="1999">
                <a:solidFill>
                  <a:srgbClr val="1E302C"/>
                </a:solidFill>
                <a:latin typeface="Times New Roman Bold"/>
                <a:ea typeface="Times New Roman Bold"/>
                <a:cs typeface="Times New Roman Bold"/>
                <a:sym typeface="Times New Roman Bold"/>
              </a:rPr>
              <a:t>Off-Campus,</a:t>
            </a:r>
            <a:r>
              <a:rPr lang="en-US" sz="1999">
                <a:solidFill>
                  <a:srgbClr val="1E302C"/>
                </a:solidFill>
                <a:latin typeface="Times New Roman"/>
                <a:ea typeface="Times New Roman"/>
                <a:cs typeface="Times New Roman"/>
                <a:sym typeface="Times New Roman"/>
              </a:rPr>
              <a:t> designed to streamline the job search and recruitment process. It offers users a fast, intuitive platform to discover job opportunities, connect with companies, and select positions that align with their career aspirations. The portal emphasizes user-friendly navigation, advanced search capabilities, and tailored recommendations to enhance the job-seeking experience.</a:t>
            </a:r>
          </a:p>
        </p:txBody>
      </p:sp>
      <p:sp>
        <p:nvSpPr>
          <p:cNvPr name="TextBox 45" id="45"/>
          <p:cNvSpPr txBox="true"/>
          <p:nvPr/>
        </p:nvSpPr>
        <p:spPr>
          <a:xfrm rot="0">
            <a:off x="11461241" y="3217857"/>
            <a:ext cx="2963640" cy="387320"/>
          </a:xfrm>
          <a:prstGeom prst="rect">
            <a:avLst/>
          </a:prstGeom>
        </p:spPr>
        <p:txBody>
          <a:bodyPr anchor="t" rtlCol="false" tIns="0" lIns="0" bIns="0" rIns="0">
            <a:spAutoFit/>
          </a:bodyPr>
          <a:lstStyle/>
          <a:p>
            <a:pPr algn="ctr">
              <a:lnSpc>
                <a:spcPts val="2801"/>
              </a:lnSpc>
              <a:spcBef>
                <a:spcPct val="0"/>
              </a:spcBef>
            </a:pPr>
            <a:r>
              <a:rPr lang="en-US" b="true" sz="2001">
                <a:solidFill>
                  <a:srgbClr val="FFF7EF"/>
                </a:solidFill>
                <a:latin typeface="Times New Roman Semi-Bold"/>
                <a:ea typeface="Times New Roman Semi-Bold"/>
                <a:cs typeface="Times New Roman Semi-Bold"/>
                <a:sym typeface="Times New Roman Semi-Bold"/>
              </a:rPr>
              <a:t>STRENGTHS</a:t>
            </a:r>
          </a:p>
        </p:txBody>
      </p:sp>
      <p:sp>
        <p:nvSpPr>
          <p:cNvPr name="TextBox 46" id="46"/>
          <p:cNvSpPr txBox="true"/>
          <p:nvPr/>
        </p:nvSpPr>
        <p:spPr>
          <a:xfrm rot="0">
            <a:off x="11974465" y="6187160"/>
            <a:ext cx="2130195" cy="387320"/>
          </a:xfrm>
          <a:prstGeom prst="rect">
            <a:avLst/>
          </a:prstGeom>
        </p:spPr>
        <p:txBody>
          <a:bodyPr anchor="t" rtlCol="false" tIns="0" lIns="0" bIns="0" rIns="0">
            <a:spAutoFit/>
          </a:bodyPr>
          <a:lstStyle/>
          <a:p>
            <a:pPr algn="ctr">
              <a:lnSpc>
                <a:spcPts val="2801"/>
              </a:lnSpc>
              <a:spcBef>
                <a:spcPct val="0"/>
              </a:spcBef>
            </a:pPr>
            <a:r>
              <a:rPr lang="en-US" b="true" sz="2001">
                <a:solidFill>
                  <a:srgbClr val="FFF7EF"/>
                </a:solidFill>
                <a:latin typeface="Times New Roman Semi-Bold"/>
                <a:ea typeface="Times New Roman Semi-Bold"/>
                <a:cs typeface="Times New Roman Semi-Bold"/>
                <a:sym typeface="Times New Roman Semi-Bold"/>
              </a:rPr>
              <a:t>WEAKNESSES</a:t>
            </a:r>
          </a:p>
        </p:txBody>
      </p:sp>
      <p:sp>
        <p:nvSpPr>
          <p:cNvPr name="TextBox 47" id="47"/>
          <p:cNvSpPr txBox="true"/>
          <p:nvPr/>
        </p:nvSpPr>
        <p:spPr>
          <a:xfrm rot="0">
            <a:off x="9765759" y="7915261"/>
            <a:ext cx="3892145" cy="290145"/>
          </a:xfrm>
          <a:prstGeom prst="rect">
            <a:avLst/>
          </a:prstGeom>
        </p:spPr>
        <p:txBody>
          <a:bodyPr anchor="t" rtlCol="false" tIns="0" lIns="0" bIns="0" rIns="0">
            <a:spAutoFit/>
          </a:bodyPr>
          <a:lstStyle/>
          <a:p>
            <a:pPr algn="l">
              <a:lnSpc>
                <a:spcPts val="2048"/>
              </a:lnSpc>
            </a:pPr>
            <a:r>
              <a:rPr lang="en-US" sz="2048">
                <a:solidFill>
                  <a:srgbClr val="000000"/>
                </a:solidFill>
                <a:latin typeface="Yeseva One"/>
                <a:ea typeface="Yeseva One"/>
                <a:cs typeface="Yeseva One"/>
                <a:sym typeface="Yeseva One"/>
              </a:rPr>
              <a:t>Limited Initial Data</a:t>
            </a:r>
          </a:p>
        </p:txBody>
      </p:sp>
      <p:sp>
        <p:nvSpPr>
          <p:cNvPr name="TextBox 48" id="48"/>
          <p:cNvSpPr txBox="true"/>
          <p:nvPr/>
        </p:nvSpPr>
        <p:spPr>
          <a:xfrm rot="0">
            <a:off x="9765759" y="6855059"/>
            <a:ext cx="4818169" cy="547320"/>
          </a:xfrm>
          <a:prstGeom prst="rect">
            <a:avLst/>
          </a:prstGeom>
        </p:spPr>
        <p:txBody>
          <a:bodyPr anchor="t" rtlCol="false" tIns="0" lIns="0" bIns="0" rIns="0">
            <a:spAutoFit/>
          </a:bodyPr>
          <a:lstStyle/>
          <a:p>
            <a:pPr algn="l">
              <a:lnSpc>
                <a:spcPts val="2048"/>
              </a:lnSpc>
            </a:pPr>
            <a:r>
              <a:rPr lang="en-US" sz="2048">
                <a:solidFill>
                  <a:srgbClr val="000000"/>
                </a:solidFill>
                <a:latin typeface="Yeseva One"/>
                <a:ea typeface="Yeseva One"/>
                <a:cs typeface="Yeseva One"/>
                <a:sym typeface="Yeseva One"/>
              </a:rPr>
              <a:t>Dependence on Internet Speed and system configuration</a:t>
            </a:r>
          </a:p>
        </p:txBody>
      </p:sp>
      <p:sp>
        <p:nvSpPr>
          <p:cNvPr name="TextBox 49" id="49"/>
          <p:cNvSpPr txBox="true"/>
          <p:nvPr/>
        </p:nvSpPr>
        <p:spPr>
          <a:xfrm rot="0">
            <a:off x="9765759" y="7496770"/>
            <a:ext cx="3892145" cy="290145"/>
          </a:xfrm>
          <a:prstGeom prst="rect">
            <a:avLst/>
          </a:prstGeom>
        </p:spPr>
        <p:txBody>
          <a:bodyPr anchor="t" rtlCol="false" tIns="0" lIns="0" bIns="0" rIns="0">
            <a:spAutoFit/>
          </a:bodyPr>
          <a:lstStyle/>
          <a:p>
            <a:pPr algn="l">
              <a:lnSpc>
                <a:spcPts val="2048"/>
              </a:lnSpc>
            </a:pPr>
            <a:r>
              <a:rPr lang="en-US" sz="2048">
                <a:solidFill>
                  <a:srgbClr val="000000"/>
                </a:solidFill>
                <a:latin typeface="Yeseva One"/>
                <a:ea typeface="Yeseva One"/>
                <a:cs typeface="Yeseva One"/>
                <a:sym typeface="Yeseva One"/>
              </a:rPr>
              <a:t>Limited Offline Functionality</a:t>
            </a:r>
          </a:p>
        </p:txBody>
      </p:sp>
      <p:grpSp>
        <p:nvGrpSpPr>
          <p:cNvPr name="Group 50" id="50"/>
          <p:cNvGrpSpPr/>
          <p:nvPr/>
        </p:nvGrpSpPr>
        <p:grpSpPr>
          <a:xfrm rot="0">
            <a:off x="9443132" y="7020481"/>
            <a:ext cx="121038" cy="121038"/>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9443132" y="7533605"/>
            <a:ext cx="121038" cy="121038"/>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55" id="5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9443132" y="8032255"/>
            <a:ext cx="121038" cy="121038"/>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58" id="5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9" id="59"/>
          <p:cNvSpPr txBox="true"/>
          <p:nvPr/>
        </p:nvSpPr>
        <p:spPr>
          <a:xfrm rot="0">
            <a:off x="9571998" y="4864150"/>
            <a:ext cx="2954340" cy="290145"/>
          </a:xfrm>
          <a:prstGeom prst="rect">
            <a:avLst/>
          </a:prstGeom>
        </p:spPr>
        <p:txBody>
          <a:bodyPr anchor="t" rtlCol="false" tIns="0" lIns="0" bIns="0" rIns="0">
            <a:spAutoFit/>
          </a:bodyPr>
          <a:lstStyle/>
          <a:p>
            <a:pPr algn="l">
              <a:lnSpc>
                <a:spcPts val="2048"/>
              </a:lnSpc>
            </a:pPr>
            <a:r>
              <a:rPr lang="en-US" sz="2048">
                <a:solidFill>
                  <a:srgbClr val="000000"/>
                </a:solidFill>
                <a:latin typeface="Yeseva One"/>
                <a:ea typeface="Yeseva One"/>
                <a:cs typeface="Yeseva One"/>
                <a:sym typeface="Yeseva One"/>
              </a:rPr>
              <a:t>Fast and Simple Use</a:t>
            </a:r>
          </a:p>
        </p:txBody>
      </p:sp>
      <p:sp>
        <p:nvSpPr>
          <p:cNvPr name="TextBox 60" id="60"/>
          <p:cNvSpPr txBox="true"/>
          <p:nvPr/>
        </p:nvSpPr>
        <p:spPr>
          <a:xfrm rot="0">
            <a:off x="9571998" y="4196809"/>
            <a:ext cx="5623630" cy="290145"/>
          </a:xfrm>
          <a:prstGeom prst="rect">
            <a:avLst/>
          </a:prstGeom>
        </p:spPr>
        <p:txBody>
          <a:bodyPr anchor="t" rtlCol="false" tIns="0" lIns="0" bIns="0" rIns="0">
            <a:spAutoFit/>
          </a:bodyPr>
          <a:lstStyle/>
          <a:p>
            <a:pPr algn="l">
              <a:lnSpc>
                <a:spcPts val="2048"/>
              </a:lnSpc>
            </a:pPr>
            <a:r>
              <a:rPr lang="en-US" sz="2048">
                <a:solidFill>
                  <a:srgbClr val="000000"/>
                </a:solidFill>
                <a:latin typeface="Yeseva One"/>
                <a:ea typeface="Yeseva One"/>
                <a:cs typeface="Yeseva One"/>
                <a:sym typeface="Yeseva One"/>
              </a:rPr>
              <a:t>Attractive Animations</a:t>
            </a:r>
          </a:p>
        </p:txBody>
      </p:sp>
      <p:sp>
        <p:nvSpPr>
          <p:cNvPr name="TextBox 61" id="61"/>
          <p:cNvSpPr txBox="true"/>
          <p:nvPr/>
        </p:nvSpPr>
        <p:spPr>
          <a:xfrm rot="0">
            <a:off x="9571998" y="4553234"/>
            <a:ext cx="3765834" cy="290145"/>
          </a:xfrm>
          <a:prstGeom prst="rect">
            <a:avLst/>
          </a:prstGeom>
        </p:spPr>
        <p:txBody>
          <a:bodyPr anchor="t" rtlCol="false" tIns="0" lIns="0" bIns="0" rIns="0">
            <a:spAutoFit/>
          </a:bodyPr>
          <a:lstStyle/>
          <a:p>
            <a:pPr algn="l">
              <a:lnSpc>
                <a:spcPts val="2048"/>
              </a:lnSpc>
            </a:pPr>
            <a:r>
              <a:rPr lang="en-US" sz="2048">
                <a:solidFill>
                  <a:srgbClr val="000000"/>
                </a:solidFill>
                <a:latin typeface="Yeseva One"/>
                <a:ea typeface="Yeseva One"/>
                <a:cs typeface="Yeseva One"/>
                <a:sym typeface="Yeseva One"/>
              </a:rPr>
              <a:t>Intricate Desings</a:t>
            </a:r>
          </a:p>
        </p:txBody>
      </p:sp>
      <p:grpSp>
        <p:nvGrpSpPr>
          <p:cNvPr name="Group 62" id="62"/>
          <p:cNvGrpSpPr/>
          <p:nvPr/>
        </p:nvGrpSpPr>
        <p:grpSpPr>
          <a:xfrm rot="0">
            <a:off x="9144000" y="4271837"/>
            <a:ext cx="121038" cy="121038"/>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64" id="6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5" id="65"/>
          <p:cNvGrpSpPr/>
          <p:nvPr/>
        </p:nvGrpSpPr>
        <p:grpSpPr>
          <a:xfrm rot="0">
            <a:off x="9144000" y="4581207"/>
            <a:ext cx="121038" cy="121038"/>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67" id="6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8" id="68"/>
          <p:cNvGrpSpPr/>
          <p:nvPr/>
        </p:nvGrpSpPr>
        <p:grpSpPr>
          <a:xfrm rot="0">
            <a:off x="9144000" y="4919538"/>
            <a:ext cx="121038" cy="121038"/>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6234"/>
            </a:solidFill>
          </p:spPr>
        </p:sp>
        <p:sp>
          <p:nvSpPr>
            <p:cNvPr name="TextBox 70" id="7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281937"/>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756455" y="9281937"/>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12" id="12"/>
          <p:cNvGrpSpPr/>
          <p:nvPr/>
        </p:nvGrpSpPr>
        <p:grpSpPr>
          <a:xfrm rot="0">
            <a:off x="13823064" y="4149291"/>
            <a:ext cx="3389171" cy="33891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535008" y="3282954"/>
            <a:ext cx="3004720" cy="300472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1631170" y="3282954"/>
            <a:ext cx="5581065" cy="4586620"/>
          </a:xfrm>
          <a:custGeom>
            <a:avLst/>
            <a:gdLst/>
            <a:ahLst/>
            <a:cxnLst/>
            <a:rect r="r" b="b" t="t" l="l"/>
            <a:pathLst>
              <a:path h="4586620" w="5581065">
                <a:moveTo>
                  <a:pt x="0" y="0"/>
                </a:moveTo>
                <a:lnTo>
                  <a:pt x="5581064" y="0"/>
                </a:lnTo>
                <a:lnTo>
                  <a:pt x="5581064" y="4586620"/>
                </a:lnTo>
                <a:lnTo>
                  <a:pt x="0" y="4586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245647" y="583197"/>
            <a:ext cx="7153753" cy="1126054"/>
          </a:xfrm>
          <a:prstGeom prst="rect">
            <a:avLst/>
          </a:prstGeom>
        </p:spPr>
        <p:txBody>
          <a:bodyPr anchor="t" rtlCol="false" tIns="0" lIns="0" bIns="0" rIns="0">
            <a:spAutoFit/>
          </a:bodyPr>
          <a:lstStyle/>
          <a:p>
            <a:pPr algn="r">
              <a:lnSpc>
                <a:spcPts val="9261"/>
              </a:lnSpc>
              <a:spcBef>
                <a:spcPct val="0"/>
              </a:spcBef>
            </a:pPr>
            <a:r>
              <a:rPr lang="en-US" sz="6615">
                <a:solidFill>
                  <a:srgbClr val="1E302C"/>
                </a:solidFill>
                <a:latin typeface="Amsterdam Four"/>
                <a:ea typeface="Amsterdam Four"/>
                <a:cs typeface="Amsterdam Four"/>
                <a:sym typeface="Amsterdam Four"/>
              </a:rPr>
              <a:t>Software Used</a:t>
            </a:r>
          </a:p>
        </p:txBody>
      </p:sp>
      <p:grpSp>
        <p:nvGrpSpPr>
          <p:cNvPr name="Group 20" id="20"/>
          <p:cNvGrpSpPr/>
          <p:nvPr/>
        </p:nvGrpSpPr>
        <p:grpSpPr>
          <a:xfrm rot="0">
            <a:off x="4342726" y="2489040"/>
            <a:ext cx="2822718" cy="1945305"/>
            <a:chOff x="0" y="0"/>
            <a:chExt cx="751987" cy="518240"/>
          </a:xfrm>
        </p:grpSpPr>
        <p:sp>
          <p:nvSpPr>
            <p:cNvPr name="Freeform 21" id="21"/>
            <p:cNvSpPr/>
            <p:nvPr/>
          </p:nvSpPr>
          <p:spPr>
            <a:xfrm flipH="false" flipV="false" rot="0">
              <a:off x="0" y="0"/>
              <a:ext cx="751987" cy="518240"/>
            </a:xfrm>
            <a:custGeom>
              <a:avLst/>
              <a:gdLst/>
              <a:ahLst/>
              <a:cxnLst/>
              <a:rect r="r" b="b" t="t" l="l"/>
              <a:pathLst>
                <a:path h="518240" w="751987">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name="TextBox 22" id="22"/>
            <p:cNvSpPr txBox="true"/>
            <p:nvPr/>
          </p:nvSpPr>
          <p:spPr>
            <a:xfrm>
              <a:off x="0" y="-57150"/>
              <a:ext cx="751987" cy="575390"/>
            </a:xfrm>
            <a:prstGeom prst="rect">
              <a:avLst/>
            </a:prstGeom>
          </p:spPr>
          <p:txBody>
            <a:bodyPr anchor="ctr" rtlCol="false" tIns="50800" lIns="50800" bIns="50800" rIns="50800"/>
            <a:lstStyle/>
            <a:p>
              <a:pPr algn="ctr">
                <a:lnSpc>
                  <a:spcPts val="4396"/>
                </a:lnSpc>
              </a:pPr>
              <a:r>
                <a:rPr lang="en-US" sz="3140">
                  <a:solidFill>
                    <a:srgbClr val="428CE2"/>
                  </a:solidFill>
                  <a:latin typeface="Bernoru"/>
                  <a:ea typeface="Bernoru"/>
                  <a:cs typeface="Bernoru"/>
                  <a:sym typeface="Bernoru"/>
                </a:rPr>
                <a:t>React+Vite</a:t>
              </a:r>
            </a:p>
          </p:txBody>
        </p:sp>
      </p:grpSp>
      <p:sp>
        <p:nvSpPr>
          <p:cNvPr name="Freeform 23" id="23"/>
          <p:cNvSpPr/>
          <p:nvPr/>
        </p:nvSpPr>
        <p:spPr>
          <a:xfrm flipH="false" flipV="false" rot="0">
            <a:off x="6817299" y="2459749"/>
            <a:ext cx="476948" cy="476948"/>
          </a:xfrm>
          <a:custGeom>
            <a:avLst/>
            <a:gdLst/>
            <a:ahLst/>
            <a:cxnLst/>
            <a:rect r="r" b="b" t="t" l="l"/>
            <a:pathLst>
              <a:path h="476948" w="476948">
                <a:moveTo>
                  <a:pt x="0" y="0"/>
                </a:moveTo>
                <a:lnTo>
                  <a:pt x="476949" y="0"/>
                </a:lnTo>
                <a:lnTo>
                  <a:pt x="476949"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25" id="25"/>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03 of  22</a:t>
            </a:r>
          </a:p>
        </p:txBody>
      </p:sp>
      <p:grpSp>
        <p:nvGrpSpPr>
          <p:cNvPr name="Group 26" id="26"/>
          <p:cNvGrpSpPr/>
          <p:nvPr/>
        </p:nvGrpSpPr>
        <p:grpSpPr>
          <a:xfrm rot="0">
            <a:off x="7502812" y="2489040"/>
            <a:ext cx="2822718" cy="1945305"/>
            <a:chOff x="0" y="0"/>
            <a:chExt cx="751987" cy="518240"/>
          </a:xfrm>
        </p:grpSpPr>
        <p:sp>
          <p:nvSpPr>
            <p:cNvPr name="Freeform 27" id="27"/>
            <p:cNvSpPr/>
            <p:nvPr/>
          </p:nvSpPr>
          <p:spPr>
            <a:xfrm flipH="false" flipV="false" rot="0">
              <a:off x="0" y="0"/>
              <a:ext cx="751987" cy="518240"/>
            </a:xfrm>
            <a:custGeom>
              <a:avLst/>
              <a:gdLst/>
              <a:ahLst/>
              <a:cxnLst/>
              <a:rect r="r" b="b" t="t" l="l"/>
              <a:pathLst>
                <a:path h="518240" w="751987">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name="TextBox 28" id="28"/>
            <p:cNvSpPr txBox="true"/>
            <p:nvPr/>
          </p:nvSpPr>
          <p:spPr>
            <a:xfrm>
              <a:off x="0" y="-76200"/>
              <a:ext cx="751987" cy="594440"/>
            </a:xfrm>
            <a:prstGeom prst="rect">
              <a:avLst/>
            </a:prstGeom>
          </p:spPr>
          <p:txBody>
            <a:bodyPr anchor="ctr" rtlCol="false" tIns="50800" lIns="50800" bIns="50800" rIns="50800"/>
            <a:lstStyle/>
            <a:p>
              <a:pPr algn="ctr">
                <a:lnSpc>
                  <a:spcPts val="4956"/>
                </a:lnSpc>
              </a:pPr>
              <a:r>
                <a:rPr lang="en-US" sz="3540">
                  <a:solidFill>
                    <a:srgbClr val="428CE2"/>
                  </a:solidFill>
                  <a:latin typeface="Bernoru"/>
                  <a:ea typeface="Bernoru"/>
                  <a:cs typeface="Bernoru"/>
                  <a:sym typeface="Bernoru"/>
                </a:rPr>
                <a:t>Express</a:t>
              </a:r>
            </a:p>
          </p:txBody>
        </p:sp>
      </p:grpSp>
      <p:sp>
        <p:nvSpPr>
          <p:cNvPr name="Freeform 29" id="29"/>
          <p:cNvSpPr/>
          <p:nvPr/>
        </p:nvSpPr>
        <p:spPr>
          <a:xfrm flipH="false" flipV="false" rot="0">
            <a:off x="9987177" y="2459749"/>
            <a:ext cx="476948" cy="476948"/>
          </a:xfrm>
          <a:custGeom>
            <a:avLst/>
            <a:gdLst/>
            <a:ahLst/>
            <a:cxnLst/>
            <a:rect r="r" b="b" t="t" l="l"/>
            <a:pathLst>
              <a:path h="476948" w="476948">
                <a:moveTo>
                  <a:pt x="0" y="0"/>
                </a:moveTo>
                <a:lnTo>
                  <a:pt x="476948" y="0"/>
                </a:lnTo>
                <a:lnTo>
                  <a:pt x="476948"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0" id="30"/>
          <p:cNvGrpSpPr/>
          <p:nvPr/>
        </p:nvGrpSpPr>
        <p:grpSpPr>
          <a:xfrm rot="0">
            <a:off x="1215025" y="2531406"/>
            <a:ext cx="2822718" cy="1902939"/>
            <a:chOff x="0" y="0"/>
            <a:chExt cx="751987" cy="506953"/>
          </a:xfrm>
        </p:grpSpPr>
        <p:sp>
          <p:nvSpPr>
            <p:cNvPr name="Freeform 31" id="31"/>
            <p:cNvSpPr/>
            <p:nvPr/>
          </p:nvSpPr>
          <p:spPr>
            <a:xfrm flipH="false" flipV="false" rot="0">
              <a:off x="0" y="0"/>
              <a:ext cx="751987" cy="506953"/>
            </a:xfrm>
            <a:custGeom>
              <a:avLst/>
              <a:gdLst/>
              <a:ahLst/>
              <a:cxnLst/>
              <a:rect r="r" b="b" t="t" l="l"/>
              <a:pathLst>
                <a:path h="506953" w="751987">
                  <a:moveTo>
                    <a:pt x="54854" y="0"/>
                  </a:moveTo>
                  <a:lnTo>
                    <a:pt x="697133" y="0"/>
                  </a:lnTo>
                  <a:cubicBezTo>
                    <a:pt x="711681" y="0"/>
                    <a:pt x="725634" y="5779"/>
                    <a:pt x="735921" y="16066"/>
                  </a:cubicBezTo>
                  <a:cubicBezTo>
                    <a:pt x="746208" y="26354"/>
                    <a:pt x="751987" y="40306"/>
                    <a:pt x="751987" y="54854"/>
                  </a:cubicBezTo>
                  <a:lnTo>
                    <a:pt x="751987" y="452099"/>
                  </a:lnTo>
                  <a:cubicBezTo>
                    <a:pt x="751987" y="466647"/>
                    <a:pt x="746208" y="480600"/>
                    <a:pt x="735921" y="490887"/>
                  </a:cubicBezTo>
                  <a:cubicBezTo>
                    <a:pt x="725634" y="501174"/>
                    <a:pt x="711681" y="506953"/>
                    <a:pt x="697133" y="506953"/>
                  </a:cubicBezTo>
                  <a:lnTo>
                    <a:pt x="54854" y="506953"/>
                  </a:lnTo>
                  <a:cubicBezTo>
                    <a:pt x="40306" y="506953"/>
                    <a:pt x="26354" y="501174"/>
                    <a:pt x="16066" y="490887"/>
                  </a:cubicBezTo>
                  <a:cubicBezTo>
                    <a:pt x="5779" y="480600"/>
                    <a:pt x="0" y="466647"/>
                    <a:pt x="0" y="452099"/>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name="TextBox 32" id="32"/>
            <p:cNvSpPr txBox="true"/>
            <p:nvPr/>
          </p:nvSpPr>
          <p:spPr>
            <a:xfrm>
              <a:off x="0" y="-76200"/>
              <a:ext cx="751987" cy="583153"/>
            </a:xfrm>
            <a:prstGeom prst="rect">
              <a:avLst/>
            </a:prstGeom>
          </p:spPr>
          <p:txBody>
            <a:bodyPr anchor="ctr" rtlCol="false" tIns="50800" lIns="50800" bIns="50800" rIns="50800"/>
            <a:lstStyle/>
            <a:p>
              <a:pPr algn="ctr">
                <a:lnSpc>
                  <a:spcPts val="4956"/>
                </a:lnSpc>
              </a:pPr>
              <a:r>
                <a:rPr lang="en-US" sz="3540">
                  <a:solidFill>
                    <a:srgbClr val="428CE2"/>
                  </a:solidFill>
                  <a:latin typeface="Bernoru"/>
                  <a:ea typeface="Bernoru"/>
                  <a:cs typeface="Bernoru"/>
                  <a:sym typeface="Bernoru"/>
                </a:rPr>
                <a:t>MongoDB</a:t>
              </a:r>
            </a:p>
          </p:txBody>
        </p:sp>
      </p:grpSp>
      <p:sp>
        <p:nvSpPr>
          <p:cNvPr name="Freeform 33" id="33"/>
          <p:cNvSpPr/>
          <p:nvPr/>
        </p:nvSpPr>
        <p:spPr>
          <a:xfrm flipH="false" flipV="false" rot="0">
            <a:off x="3640079" y="2459749"/>
            <a:ext cx="476948" cy="476948"/>
          </a:xfrm>
          <a:custGeom>
            <a:avLst/>
            <a:gdLst/>
            <a:ahLst/>
            <a:cxnLst/>
            <a:rect r="r" b="b" t="t" l="l"/>
            <a:pathLst>
              <a:path h="476948" w="476948">
                <a:moveTo>
                  <a:pt x="0" y="0"/>
                </a:moveTo>
                <a:lnTo>
                  <a:pt x="476948" y="0"/>
                </a:lnTo>
                <a:lnTo>
                  <a:pt x="476948"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6698292">
            <a:off x="10657273" y="5239244"/>
            <a:ext cx="1380740" cy="594973"/>
          </a:xfrm>
          <a:custGeom>
            <a:avLst/>
            <a:gdLst/>
            <a:ahLst/>
            <a:cxnLst/>
            <a:rect r="r" b="b" t="t" l="l"/>
            <a:pathLst>
              <a:path h="594973" w="1380740">
                <a:moveTo>
                  <a:pt x="0" y="0"/>
                </a:moveTo>
                <a:lnTo>
                  <a:pt x="1380740" y="0"/>
                </a:lnTo>
                <a:lnTo>
                  <a:pt x="1380740"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2811967">
            <a:off x="16690028" y="3632928"/>
            <a:ext cx="1380740" cy="594973"/>
          </a:xfrm>
          <a:custGeom>
            <a:avLst/>
            <a:gdLst/>
            <a:ahLst/>
            <a:cxnLst/>
            <a:rect r="r" b="b" t="t" l="l"/>
            <a:pathLst>
              <a:path h="594973" w="1380740">
                <a:moveTo>
                  <a:pt x="0" y="0"/>
                </a:moveTo>
                <a:lnTo>
                  <a:pt x="1380740" y="0"/>
                </a:lnTo>
                <a:lnTo>
                  <a:pt x="1380740"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14279475" y="5235893"/>
            <a:ext cx="1320252" cy="1409978"/>
          </a:xfrm>
          <a:custGeom>
            <a:avLst/>
            <a:gdLst/>
            <a:ahLst/>
            <a:cxnLst/>
            <a:rect r="r" b="b" t="t" l="l"/>
            <a:pathLst>
              <a:path h="1409978" w="1320252">
                <a:moveTo>
                  <a:pt x="0" y="0"/>
                </a:moveTo>
                <a:lnTo>
                  <a:pt x="1320252" y="0"/>
                </a:lnTo>
                <a:lnTo>
                  <a:pt x="1320252" y="1409978"/>
                </a:lnTo>
                <a:lnTo>
                  <a:pt x="0" y="1409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true" flipV="false" rot="0">
            <a:off x="17069796" y="6940655"/>
            <a:ext cx="559764" cy="597806"/>
          </a:xfrm>
          <a:custGeom>
            <a:avLst/>
            <a:gdLst/>
            <a:ahLst/>
            <a:cxnLst/>
            <a:rect r="r" b="b" t="t" l="l"/>
            <a:pathLst>
              <a:path h="597806" w="559764">
                <a:moveTo>
                  <a:pt x="559764" y="0"/>
                </a:moveTo>
                <a:lnTo>
                  <a:pt x="0" y="0"/>
                </a:lnTo>
                <a:lnTo>
                  <a:pt x="0" y="597806"/>
                </a:lnTo>
                <a:lnTo>
                  <a:pt x="559764" y="597806"/>
                </a:lnTo>
                <a:lnTo>
                  <a:pt x="55976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8" id="38"/>
          <p:cNvSpPr/>
          <p:nvPr/>
        </p:nvSpPr>
        <p:spPr>
          <a:xfrm flipH="false" flipV="false" rot="0">
            <a:off x="11111825" y="3470524"/>
            <a:ext cx="559764" cy="597806"/>
          </a:xfrm>
          <a:custGeom>
            <a:avLst/>
            <a:gdLst/>
            <a:ahLst/>
            <a:cxnLst/>
            <a:rect r="r" b="b" t="t" l="l"/>
            <a:pathLst>
              <a:path h="597806" w="559764">
                <a:moveTo>
                  <a:pt x="0" y="0"/>
                </a:moveTo>
                <a:lnTo>
                  <a:pt x="559764" y="0"/>
                </a:lnTo>
                <a:lnTo>
                  <a:pt x="559764" y="597807"/>
                </a:lnTo>
                <a:lnTo>
                  <a:pt x="0" y="5978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9" id="39"/>
          <p:cNvGrpSpPr/>
          <p:nvPr/>
        </p:nvGrpSpPr>
        <p:grpSpPr>
          <a:xfrm rot="0">
            <a:off x="1215025" y="6711588"/>
            <a:ext cx="2822718" cy="1945305"/>
            <a:chOff x="0" y="0"/>
            <a:chExt cx="751987" cy="518240"/>
          </a:xfrm>
        </p:grpSpPr>
        <p:sp>
          <p:nvSpPr>
            <p:cNvPr name="Freeform 40" id="40"/>
            <p:cNvSpPr/>
            <p:nvPr/>
          </p:nvSpPr>
          <p:spPr>
            <a:xfrm flipH="false" flipV="false" rot="0">
              <a:off x="0" y="0"/>
              <a:ext cx="751987" cy="518240"/>
            </a:xfrm>
            <a:custGeom>
              <a:avLst/>
              <a:gdLst/>
              <a:ahLst/>
              <a:cxnLst/>
              <a:rect r="r" b="b" t="t" l="l"/>
              <a:pathLst>
                <a:path h="518240" w="751987">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name="TextBox 41" id="41"/>
            <p:cNvSpPr txBox="true"/>
            <p:nvPr/>
          </p:nvSpPr>
          <p:spPr>
            <a:xfrm>
              <a:off x="0" y="-76200"/>
              <a:ext cx="751987" cy="594440"/>
            </a:xfrm>
            <a:prstGeom prst="rect">
              <a:avLst/>
            </a:prstGeom>
          </p:spPr>
          <p:txBody>
            <a:bodyPr anchor="ctr" rtlCol="false" tIns="50800" lIns="50800" bIns="50800" rIns="50800"/>
            <a:lstStyle/>
            <a:p>
              <a:pPr algn="ctr">
                <a:lnSpc>
                  <a:spcPts val="4956"/>
                </a:lnSpc>
              </a:pPr>
              <a:r>
                <a:rPr lang="en-US" sz="3540">
                  <a:solidFill>
                    <a:srgbClr val="428CE2"/>
                  </a:solidFill>
                  <a:latin typeface="Bernoru"/>
                  <a:ea typeface="Bernoru"/>
                  <a:cs typeface="Bernoru"/>
                  <a:sym typeface="Bernoru"/>
                </a:rPr>
                <a:t>Node Js</a:t>
              </a:r>
            </a:p>
          </p:txBody>
        </p:sp>
      </p:grpSp>
      <p:sp>
        <p:nvSpPr>
          <p:cNvPr name="Freeform 42" id="42"/>
          <p:cNvSpPr/>
          <p:nvPr/>
        </p:nvSpPr>
        <p:spPr>
          <a:xfrm flipH="false" flipV="false" rot="0">
            <a:off x="3640079" y="6598517"/>
            <a:ext cx="476948" cy="476948"/>
          </a:xfrm>
          <a:custGeom>
            <a:avLst/>
            <a:gdLst/>
            <a:ahLst/>
            <a:cxnLst/>
            <a:rect r="r" b="b" t="t" l="l"/>
            <a:pathLst>
              <a:path h="476948" w="476948">
                <a:moveTo>
                  <a:pt x="0" y="0"/>
                </a:moveTo>
                <a:lnTo>
                  <a:pt x="476948" y="0"/>
                </a:lnTo>
                <a:lnTo>
                  <a:pt x="476948"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3" id="43"/>
          <p:cNvGrpSpPr/>
          <p:nvPr/>
        </p:nvGrpSpPr>
        <p:grpSpPr>
          <a:xfrm rot="0">
            <a:off x="4342726" y="6829093"/>
            <a:ext cx="2822718" cy="1945305"/>
            <a:chOff x="0" y="0"/>
            <a:chExt cx="751987" cy="518240"/>
          </a:xfrm>
        </p:grpSpPr>
        <p:sp>
          <p:nvSpPr>
            <p:cNvPr name="Freeform 44" id="44"/>
            <p:cNvSpPr/>
            <p:nvPr/>
          </p:nvSpPr>
          <p:spPr>
            <a:xfrm flipH="false" flipV="false" rot="0">
              <a:off x="0" y="0"/>
              <a:ext cx="751987" cy="518240"/>
            </a:xfrm>
            <a:custGeom>
              <a:avLst/>
              <a:gdLst/>
              <a:ahLst/>
              <a:cxnLst/>
              <a:rect r="r" b="b" t="t" l="l"/>
              <a:pathLst>
                <a:path h="518240" w="751987">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name="TextBox 45" id="45"/>
            <p:cNvSpPr txBox="true"/>
            <p:nvPr/>
          </p:nvSpPr>
          <p:spPr>
            <a:xfrm>
              <a:off x="0" y="-76200"/>
              <a:ext cx="751987" cy="594440"/>
            </a:xfrm>
            <a:prstGeom prst="rect">
              <a:avLst/>
            </a:prstGeom>
          </p:spPr>
          <p:txBody>
            <a:bodyPr anchor="ctr" rtlCol="false" tIns="50800" lIns="50800" bIns="50800" rIns="50800"/>
            <a:lstStyle/>
            <a:p>
              <a:pPr algn="ctr">
                <a:lnSpc>
                  <a:spcPts val="4956"/>
                </a:lnSpc>
              </a:pPr>
              <a:r>
                <a:rPr lang="en-US" sz="3540">
                  <a:solidFill>
                    <a:srgbClr val="428CE2"/>
                  </a:solidFill>
                  <a:latin typeface="Bernoru"/>
                  <a:ea typeface="Bernoru"/>
                  <a:cs typeface="Bernoru"/>
                  <a:sym typeface="Bernoru"/>
                </a:rPr>
                <a:t>Vs Code</a:t>
              </a:r>
            </a:p>
          </p:txBody>
        </p:sp>
      </p:grpSp>
      <p:sp>
        <p:nvSpPr>
          <p:cNvPr name="Freeform 46" id="46"/>
          <p:cNvSpPr/>
          <p:nvPr/>
        </p:nvSpPr>
        <p:spPr>
          <a:xfrm flipH="false" flipV="false" rot="0">
            <a:off x="6712175" y="6720241"/>
            <a:ext cx="476948" cy="476948"/>
          </a:xfrm>
          <a:custGeom>
            <a:avLst/>
            <a:gdLst/>
            <a:ahLst/>
            <a:cxnLst/>
            <a:rect r="r" b="b" t="t" l="l"/>
            <a:pathLst>
              <a:path h="476948" w="476948">
                <a:moveTo>
                  <a:pt x="0" y="0"/>
                </a:moveTo>
                <a:lnTo>
                  <a:pt x="476948" y="0"/>
                </a:lnTo>
                <a:lnTo>
                  <a:pt x="476948"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7" id="47"/>
          <p:cNvGrpSpPr/>
          <p:nvPr/>
        </p:nvGrpSpPr>
        <p:grpSpPr>
          <a:xfrm rot="0">
            <a:off x="7491476" y="6759635"/>
            <a:ext cx="2822718" cy="1945305"/>
            <a:chOff x="0" y="0"/>
            <a:chExt cx="751987" cy="518240"/>
          </a:xfrm>
        </p:grpSpPr>
        <p:sp>
          <p:nvSpPr>
            <p:cNvPr name="Freeform 48" id="48"/>
            <p:cNvSpPr/>
            <p:nvPr/>
          </p:nvSpPr>
          <p:spPr>
            <a:xfrm flipH="false" flipV="false" rot="0">
              <a:off x="0" y="0"/>
              <a:ext cx="751987" cy="518240"/>
            </a:xfrm>
            <a:custGeom>
              <a:avLst/>
              <a:gdLst/>
              <a:ahLst/>
              <a:cxnLst/>
              <a:rect r="r" b="b" t="t" l="l"/>
              <a:pathLst>
                <a:path h="518240" w="751987">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name="TextBox 49" id="49"/>
            <p:cNvSpPr txBox="true"/>
            <p:nvPr/>
          </p:nvSpPr>
          <p:spPr>
            <a:xfrm>
              <a:off x="0" y="-85725"/>
              <a:ext cx="751987" cy="603965"/>
            </a:xfrm>
            <a:prstGeom prst="rect">
              <a:avLst/>
            </a:prstGeom>
          </p:spPr>
          <p:txBody>
            <a:bodyPr anchor="ctr" rtlCol="false" tIns="50800" lIns="50800" bIns="50800" rIns="50800"/>
            <a:lstStyle/>
            <a:p>
              <a:pPr algn="ctr">
                <a:lnSpc>
                  <a:spcPts val="4816"/>
                </a:lnSpc>
              </a:pPr>
              <a:r>
                <a:rPr lang="en-US" sz="3440">
                  <a:solidFill>
                    <a:srgbClr val="428CE2"/>
                  </a:solidFill>
                  <a:latin typeface="Bernoru"/>
                  <a:ea typeface="Bernoru"/>
                  <a:cs typeface="Bernoru"/>
                  <a:sym typeface="Bernoru"/>
                </a:rPr>
                <a:t>cloudinary</a:t>
              </a:r>
            </a:p>
          </p:txBody>
        </p:sp>
      </p:grpSp>
      <p:sp>
        <p:nvSpPr>
          <p:cNvPr name="Freeform 50" id="50"/>
          <p:cNvSpPr/>
          <p:nvPr/>
        </p:nvSpPr>
        <p:spPr>
          <a:xfrm flipH="false" flipV="false" rot="0">
            <a:off x="9987177" y="6601554"/>
            <a:ext cx="476948" cy="476948"/>
          </a:xfrm>
          <a:custGeom>
            <a:avLst/>
            <a:gdLst/>
            <a:ahLst/>
            <a:cxnLst/>
            <a:rect r="r" b="b" t="t" l="l"/>
            <a:pathLst>
              <a:path h="476948" w="476948">
                <a:moveTo>
                  <a:pt x="0" y="0"/>
                </a:moveTo>
                <a:lnTo>
                  <a:pt x="476948" y="0"/>
                </a:lnTo>
                <a:lnTo>
                  <a:pt x="476948"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1" id="51"/>
          <p:cNvGrpSpPr/>
          <p:nvPr/>
        </p:nvGrpSpPr>
        <p:grpSpPr>
          <a:xfrm rot="0">
            <a:off x="4366405" y="4604641"/>
            <a:ext cx="2822718" cy="1945305"/>
            <a:chOff x="0" y="0"/>
            <a:chExt cx="751987" cy="518240"/>
          </a:xfrm>
        </p:grpSpPr>
        <p:sp>
          <p:nvSpPr>
            <p:cNvPr name="Freeform 52" id="52"/>
            <p:cNvSpPr/>
            <p:nvPr/>
          </p:nvSpPr>
          <p:spPr>
            <a:xfrm flipH="false" flipV="false" rot="0">
              <a:off x="0" y="0"/>
              <a:ext cx="751987" cy="518240"/>
            </a:xfrm>
            <a:custGeom>
              <a:avLst/>
              <a:gdLst/>
              <a:ahLst/>
              <a:cxnLst/>
              <a:rect r="r" b="b" t="t" l="l"/>
              <a:pathLst>
                <a:path h="518240" w="751987">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name="TextBox 53" id="53"/>
            <p:cNvSpPr txBox="true"/>
            <p:nvPr/>
          </p:nvSpPr>
          <p:spPr>
            <a:xfrm>
              <a:off x="0" y="-57150"/>
              <a:ext cx="751987" cy="575390"/>
            </a:xfrm>
            <a:prstGeom prst="rect">
              <a:avLst/>
            </a:prstGeom>
          </p:spPr>
          <p:txBody>
            <a:bodyPr anchor="ctr" rtlCol="false" tIns="50800" lIns="50800" bIns="50800" rIns="50800"/>
            <a:lstStyle/>
            <a:p>
              <a:pPr algn="ctr">
                <a:lnSpc>
                  <a:spcPts val="4396"/>
                </a:lnSpc>
              </a:pPr>
              <a:r>
                <a:rPr lang="en-US" sz="3140">
                  <a:solidFill>
                    <a:srgbClr val="428CE2"/>
                  </a:solidFill>
                  <a:latin typeface="Bernoru"/>
                  <a:ea typeface="Bernoru"/>
                  <a:cs typeface="Bernoru"/>
                  <a:sym typeface="Bernoru"/>
                </a:rPr>
                <a:t>ShadCn Ui</a:t>
              </a:r>
            </a:p>
          </p:txBody>
        </p:sp>
      </p:grpSp>
      <p:sp>
        <p:nvSpPr>
          <p:cNvPr name="Freeform 54" id="54"/>
          <p:cNvSpPr/>
          <p:nvPr/>
        </p:nvSpPr>
        <p:spPr>
          <a:xfrm flipH="false" flipV="false" rot="0">
            <a:off x="6817299" y="4546840"/>
            <a:ext cx="476948" cy="476948"/>
          </a:xfrm>
          <a:custGeom>
            <a:avLst/>
            <a:gdLst/>
            <a:ahLst/>
            <a:cxnLst/>
            <a:rect r="r" b="b" t="t" l="l"/>
            <a:pathLst>
              <a:path h="476948" w="476948">
                <a:moveTo>
                  <a:pt x="0" y="0"/>
                </a:moveTo>
                <a:lnTo>
                  <a:pt x="476949" y="0"/>
                </a:lnTo>
                <a:lnTo>
                  <a:pt x="476949"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5" id="55"/>
          <p:cNvGrpSpPr/>
          <p:nvPr/>
        </p:nvGrpSpPr>
        <p:grpSpPr>
          <a:xfrm rot="0">
            <a:off x="1215025" y="4632512"/>
            <a:ext cx="2822718" cy="1945305"/>
            <a:chOff x="0" y="0"/>
            <a:chExt cx="751987" cy="518240"/>
          </a:xfrm>
        </p:grpSpPr>
        <p:sp>
          <p:nvSpPr>
            <p:cNvPr name="Freeform 56" id="56"/>
            <p:cNvSpPr/>
            <p:nvPr/>
          </p:nvSpPr>
          <p:spPr>
            <a:xfrm flipH="false" flipV="false" rot="0">
              <a:off x="0" y="0"/>
              <a:ext cx="751987" cy="518240"/>
            </a:xfrm>
            <a:custGeom>
              <a:avLst/>
              <a:gdLst/>
              <a:ahLst/>
              <a:cxnLst/>
              <a:rect r="r" b="b" t="t" l="l"/>
              <a:pathLst>
                <a:path h="518240" w="751987">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name="TextBox 57" id="57"/>
            <p:cNvSpPr txBox="true"/>
            <p:nvPr/>
          </p:nvSpPr>
          <p:spPr>
            <a:xfrm>
              <a:off x="0" y="-57150"/>
              <a:ext cx="751987" cy="575390"/>
            </a:xfrm>
            <a:prstGeom prst="rect">
              <a:avLst/>
            </a:prstGeom>
          </p:spPr>
          <p:txBody>
            <a:bodyPr anchor="ctr" rtlCol="false" tIns="50800" lIns="50800" bIns="50800" rIns="50800"/>
            <a:lstStyle/>
            <a:p>
              <a:pPr algn="ctr">
                <a:lnSpc>
                  <a:spcPts val="4396"/>
                </a:lnSpc>
              </a:pPr>
              <a:r>
                <a:rPr lang="en-US" sz="3140">
                  <a:solidFill>
                    <a:srgbClr val="428CE2"/>
                  </a:solidFill>
                  <a:latin typeface="Bernoru"/>
                  <a:ea typeface="Bernoru"/>
                  <a:cs typeface="Bernoru"/>
                  <a:sym typeface="Bernoru"/>
                </a:rPr>
                <a:t>Google Studio</a:t>
              </a:r>
            </a:p>
          </p:txBody>
        </p:sp>
      </p:grpSp>
      <p:sp>
        <p:nvSpPr>
          <p:cNvPr name="Freeform 58" id="58"/>
          <p:cNvSpPr/>
          <p:nvPr/>
        </p:nvSpPr>
        <p:spPr>
          <a:xfrm flipH="false" flipV="false" rot="0">
            <a:off x="3665919" y="4574711"/>
            <a:ext cx="476948" cy="476948"/>
          </a:xfrm>
          <a:custGeom>
            <a:avLst/>
            <a:gdLst/>
            <a:ahLst/>
            <a:cxnLst/>
            <a:rect r="r" b="b" t="t" l="l"/>
            <a:pathLst>
              <a:path h="476948" w="476948">
                <a:moveTo>
                  <a:pt x="0" y="0"/>
                </a:moveTo>
                <a:lnTo>
                  <a:pt x="476949" y="0"/>
                </a:lnTo>
                <a:lnTo>
                  <a:pt x="476949"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9" id="59"/>
          <p:cNvGrpSpPr/>
          <p:nvPr/>
        </p:nvGrpSpPr>
        <p:grpSpPr>
          <a:xfrm rot="0">
            <a:off x="7493066" y="4635315"/>
            <a:ext cx="2822718" cy="1945305"/>
            <a:chOff x="0" y="0"/>
            <a:chExt cx="751987" cy="518240"/>
          </a:xfrm>
        </p:grpSpPr>
        <p:sp>
          <p:nvSpPr>
            <p:cNvPr name="Freeform 60" id="60"/>
            <p:cNvSpPr/>
            <p:nvPr/>
          </p:nvSpPr>
          <p:spPr>
            <a:xfrm flipH="false" flipV="false" rot="0">
              <a:off x="0" y="0"/>
              <a:ext cx="751987" cy="518240"/>
            </a:xfrm>
            <a:custGeom>
              <a:avLst/>
              <a:gdLst/>
              <a:ahLst/>
              <a:cxnLst/>
              <a:rect r="r" b="b" t="t" l="l"/>
              <a:pathLst>
                <a:path h="518240" w="751987">
                  <a:moveTo>
                    <a:pt x="54854" y="0"/>
                  </a:moveTo>
                  <a:lnTo>
                    <a:pt x="697133" y="0"/>
                  </a:lnTo>
                  <a:cubicBezTo>
                    <a:pt x="711681" y="0"/>
                    <a:pt x="725634" y="5779"/>
                    <a:pt x="735921" y="16066"/>
                  </a:cubicBezTo>
                  <a:cubicBezTo>
                    <a:pt x="746208" y="26354"/>
                    <a:pt x="751987" y="40306"/>
                    <a:pt x="751987" y="54854"/>
                  </a:cubicBezTo>
                  <a:lnTo>
                    <a:pt x="751987" y="463385"/>
                  </a:lnTo>
                  <a:cubicBezTo>
                    <a:pt x="751987" y="477934"/>
                    <a:pt x="746208" y="491886"/>
                    <a:pt x="735921" y="502173"/>
                  </a:cubicBezTo>
                  <a:cubicBezTo>
                    <a:pt x="725634" y="512460"/>
                    <a:pt x="711681" y="518240"/>
                    <a:pt x="697133" y="518240"/>
                  </a:cubicBezTo>
                  <a:lnTo>
                    <a:pt x="54854" y="518240"/>
                  </a:lnTo>
                  <a:cubicBezTo>
                    <a:pt x="40306" y="518240"/>
                    <a:pt x="26354" y="512460"/>
                    <a:pt x="16066" y="502173"/>
                  </a:cubicBezTo>
                  <a:cubicBezTo>
                    <a:pt x="5779" y="491886"/>
                    <a:pt x="0" y="477934"/>
                    <a:pt x="0" y="463385"/>
                  </a:cubicBezTo>
                  <a:lnTo>
                    <a:pt x="0" y="54854"/>
                  </a:lnTo>
                  <a:cubicBezTo>
                    <a:pt x="0" y="40306"/>
                    <a:pt x="5779" y="26354"/>
                    <a:pt x="16066" y="16066"/>
                  </a:cubicBezTo>
                  <a:cubicBezTo>
                    <a:pt x="26354" y="5779"/>
                    <a:pt x="40306" y="0"/>
                    <a:pt x="54854" y="0"/>
                  </a:cubicBezTo>
                  <a:close/>
                </a:path>
              </a:pathLst>
            </a:custGeom>
            <a:solidFill>
              <a:srgbClr val="8F6234"/>
            </a:solidFill>
          </p:spPr>
        </p:sp>
        <p:sp>
          <p:nvSpPr>
            <p:cNvPr name="TextBox 61" id="61"/>
            <p:cNvSpPr txBox="true"/>
            <p:nvPr/>
          </p:nvSpPr>
          <p:spPr>
            <a:xfrm>
              <a:off x="0" y="-57150"/>
              <a:ext cx="751987" cy="575390"/>
            </a:xfrm>
            <a:prstGeom prst="rect">
              <a:avLst/>
            </a:prstGeom>
          </p:spPr>
          <p:txBody>
            <a:bodyPr anchor="ctr" rtlCol="false" tIns="50800" lIns="50800" bIns="50800" rIns="50800"/>
            <a:lstStyle/>
            <a:p>
              <a:pPr algn="ctr">
                <a:lnSpc>
                  <a:spcPts val="4396"/>
                </a:lnSpc>
              </a:pPr>
              <a:r>
                <a:rPr lang="en-US" sz="3140">
                  <a:solidFill>
                    <a:srgbClr val="428CE2"/>
                  </a:solidFill>
                  <a:latin typeface="Bernoru"/>
                  <a:ea typeface="Bernoru"/>
                  <a:cs typeface="Bernoru"/>
                  <a:sym typeface="Bernoru"/>
                </a:rPr>
                <a:t>Gemini</a:t>
              </a:r>
            </a:p>
          </p:txBody>
        </p:sp>
      </p:grpSp>
      <p:sp>
        <p:nvSpPr>
          <p:cNvPr name="Freeform 62" id="62"/>
          <p:cNvSpPr/>
          <p:nvPr/>
        </p:nvSpPr>
        <p:spPr>
          <a:xfrm flipH="false" flipV="false" rot="0">
            <a:off x="9943960" y="4577514"/>
            <a:ext cx="476948" cy="476948"/>
          </a:xfrm>
          <a:custGeom>
            <a:avLst/>
            <a:gdLst/>
            <a:ahLst/>
            <a:cxnLst/>
            <a:rect r="r" b="b" t="t" l="l"/>
            <a:pathLst>
              <a:path h="476948" w="476948">
                <a:moveTo>
                  <a:pt x="0" y="0"/>
                </a:moveTo>
                <a:lnTo>
                  <a:pt x="476948" y="0"/>
                </a:lnTo>
                <a:lnTo>
                  <a:pt x="476948"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9281937"/>
            <a:ext cx="2502845" cy="384215"/>
            <a:chOff x="0" y="0"/>
            <a:chExt cx="2647365" cy="406400"/>
          </a:xfrm>
        </p:grpSpPr>
        <p:sp>
          <p:nvSpPr>
            <p:cNvPr name="Freeform 6" id="6"/>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7" id="7"/>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756455" y="9281937"/>
            <a:ext cx="2502845" cy="384215"/>
            <a:chOff x="0" y="0"/>
            <a:chExt cx="2647365" cy="406400"/>
          </a:xfrm>
        </p:grpSpPr>
        <p:sp>
          <p:nvSpPr>
            <p:cNvPr name="Freeform 9" id="9"/>
            <p:cNvSpPr/>
            <p:nvPr/>
          </p:nvSpPr>
          <p:spPr>
            <a:xfrm flipH="false" flipV="false" rot="0">
              <a:off x="0" y="0"/>
              <a:ext cx="2647365" cy="406400"/>
            </a:xfrm>
            <a:custGeom>
              <a:avLst/>
              <a:gdLst/>
              <a:ahLst/>
              <a:cxnLst/>
              <a:rect r="r" b="b" t="t" l="l"/>
              <a:pathLst>
                <a:path h="406400" w="2647365">
                  <a:moveTo>
                    <a:pt x="2444165" y="0"/>
                  </a:moveTo>
                  <a:cubicBezTo>
                    <a:pt x="2556389" y="0"/>
                    <a:pt x="2647365" y="90976"/>
                    <a:pt x="2647365" y="203200"/>
                  </a:cubicBezTo>
                  <a:cubicBezTo>
                    <a:pt x="2647365" y="315424"/>
                    <a:pt x="2556389" y="406400"/>
                    <a:pt x="2444165" y="406400"/>
                  </a:cubicBezTo>
                  <a:lnTo>
                    <a:pt x="203200" y="406400"/>
                  </a:lnTo>
                  <a:cubicBezTo>
                    <a:pt x="90976" y="406400"/>
                    <a:pt x="0" y="315424"/>
                    <a:pt x="0" y="203200"/>
                  </a:cubicBezTo>
                  <a:cubicBezTo>
                    <a:pt x="0" y="90976"/>
                    <a:pt x="90976" y="0"/>
                    <a:pt x="203200" y="0"/>
                  </a:cubicBezTo>
                  <a:close/>
                </a:path>
              </a:pathLst>
            </a:custGeom>
            <a:solidFill>
              <a:srgbClr val="FFF7EF"/>
            </a:solidFill>
            <a:ln w="19050" cap="sq">
              <a:solidFill>
                <a:srgbClr val="8F6234"/>
              </a:solidFill>
              <a:prstDash val="solid"/>
              <a:miter/>
            </a:ln>
          </p:spPr>
        </p:sp>
        <p:sp>
          <p:nvSpPr>
            <p:cNvPr name="TextBox 10" id="10"/>
            <p:cNvSpPr txBox="true"/>
            <p:nvPr/>
          </p:nvSpPr>
          <p:spPr>
            <a:xfrm>
              <a:off x="0" y="-47625"/>
              <a:ext cx="2647365" cy="4540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sp>
        <p:nvSpPr>
          <p:cNvPr name="Freeform 12" id="12"/>
          <p:cNvSpPr/>
          <p:nvPr/>
        </p:nvSpPr>
        <p:spPr>
          <a:xfrm flipH="false" flipV="false" rot="0">
            <a:off x="2280123" y="2125233"/>
            <a:ext cx="14162744" cy="6193323"/>
          </a:xfrm>
          <a:custGeom>
            <a:avLst/>
            <a:gdLst/>
            <a:ahLst/>
            <a:cxnLst/>
            <a:rect r="r" b="b" t="t" l="l"/>
            <a:pathLst>
              <a:path h="6193323" w="14162744">
                <a:moveTo>
                  <a:pt x="0" y="0"/>
                </a:moveTo>
                <a:lnTo>
                  <a:pt x="14162744" y="0"/>
                </a:lnTo>
                <a:lnTo>
                  <a:pt x="14162744" y="6193322"/>
                </a:lnTo>
                <a:lnTo>
                  <a:pt x="0" y="6193322"/>
                </a:lnTo>
                <a:lnTo>
                  <a:pt x="0" y="0"/>
                </a:lnTo>
                <a:close/>
              </a:path>
            </a:pathLst>
          </a:custGeom>
          <a:blipFill>
            <a:blip r:embed="rId2"/>
            <a:stretch>
              <a:fillRect l="-4350" t="-505" r="0" b="-13139"/>
            </a:stretch>
          </a:blipFill>
        </p:spPr>
      </p:sp>
      <p:sp>
        <p:nvSpPr>
          <p:cNvPr name="TextBox 13" id="13"/>
          <p:cNvSpPr txBox="true"/>
          <p:nvPr/>
        </p:nvSpPr>
        <p:spPr>
          <a:xfrm rot="0">
            <a:off x="1215025"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OffCampus</a:t>
            </a:r>
          </a:p>
        </p:txBody>
      </p:sp>
      <p:sp>
        <p:nvSpPr>
          <p:cNvPr name="TextBox 14" id="14"/>
          <p:cNvSpPr txBox="true"/>
          <p:nvPr/>
        </p:nvSpPr>
        <p:spPr>
          <a:xfrm rot="0">
            <a:off x="14942780" y="9312060"/>
            <a:ext cx="2130195" cy="291642"/>
          </a:xfrm>
          <a:prstGeom prst="rect">
            <a:avLst/>
          </a:prstGeom>
        </p:spPr>
        <p:txBody>
          <a:bodyPr anchor="t" rtlCol="false" tIns="0" lIns="0" bIns="0" rIns="0">
            <a:spAutoFit/>
          </a:bodyPr>
          <a:lstStyle/>
          <a:p>
            <a:pPr algn="ctr">
              <a:lnSpc>
                <a:spcPts val="2101"/>
              </a:lnSpc>
              <a:spcBef>
                <a:spcPct val="0"/>
              </a:spcBef>
            </a:pPr>
            <a:r>
              <a:rPr lang="en-US" sz="1501">
                <a:solidFill>
                  <a:srgbClr val="1E302C"/>
                </a:solidFill>
                <a:latin typeface="Times New Roman"/>
                <a:ea typeface="Times New Roman"/>
                <a:cs typeface="Times New Roman"/>
                <a:sym typeface="Times New Roman"/>
              </a:rPr>
              <a:t>Page 04 of 22</a:t>
            </a:r>
          </a:p>
        </p:txBody>
      </p:sp>
      <p:sp>
        <p:nvSpPr>
          <p:cNvPr name="TextBox 15" id="15"/>
          <p:cNvSpPr txBox="true"/>
          <p:nvPr/>
        </p:nvSpPr>
        <p:spPr>
          <a:xfrm rot="0">
            <a:off x="1997963" y="246168"/>
            <a:ext cx="14727063" cy="1403138"/>
          </a:xfrm>
          <a:prstGeom prst="rect">
            <a:avLst/>
          </a:prstGeom>
        </p:spPr>
        <p:txBody>
          <a:bodyPr anchor="t" rtlCol="false" tIns="0" lIns="0" bIns="0" rIns="0">
            <a:spAutoFit/>
          </a:bodyPr>
          <a:lstStyle/>
          <a:p>
            <a:pPr algn="ctr">
              <a:lnSpc>
                <a:spcPts val="11456"/>
              </a:lnSpc>
              <a:spcBef>
                <a:spcPct val="0"/>
              </a:spcBef>
            </a:pPr>
            <a:r>
              <a:rPr lang="en-US" sz="8183">
                <a:solidFill>
                  <a:srgbClr val="8F6234"/>
                </a:solidFill>
                <a:latin typeface="League Gothic"/>
                <a:ea typeface="League Gothic"/>
                <a:cs typeface="League Gothic"/>
                <a:sym typeface="League Gothic"/>
              </a:rPr>
              <a:t>HOME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DAGY5MgV8e8</dc:identifier>
  <dcterms:modified xsi:type="dcterms:W3CDTF">2011-08-01T06:04:30Z</dcterms:modified>
  <cp:revision>1</cp:revision>
  <dc:title>Tosca and Brown Minimalist Illustrated Job Search Strategy Presentation</dc:title>
</cp:coreProperties>
</file>